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6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7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06" autoAdjust="0"/>
    <p:restoredTop sz="94660"/>
  </p:normalViewPr>
  <p:slideViewPr>
    <p:cSldViewPr snapToGrid="0">
      <p:cViewPr varScale="1">
        <p:scale>
          <a:sx n="66" d="100"/>
          <a:sy n="66" d="100"/>
        </p:scale>
        <p:origin x="47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SHAC\Workplace%20Survey\Survey%20Analysis%20-%20v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256491615428293"/>
          <c:y val="7.1202672401958558E-2"/>
          <c:w val="0.61958733260532217"/>
          <c:h val="0.8904659314510595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D4F-424D-BF8E-7F7153154D47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D4F-424D-BF8E-7F7153154D47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D4F-424D-BF8E-7F7153154D47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D4F-424D-BF8E-7F7153154D47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D4F-424D-BF8E-7F7153154D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'Hsng Impact'!$L$2:$L$6</c:f>
              <c:strCache>
                <c:ptCount val="5"/>
                <c:pt idx="0">
                  <c:v>Sickness absence due to injury through disrepairs</c:v>
                </c:pt>
                <c:pt idx="1">
                  <c:v>Sickness absence due physical ill-health caused by disrepairs</c:v>
                </c:pt>
                <c:pt idx="2">
                  <c:v>Sickness absence due to housing stress</c:v>
                </c:pt>
                <c:pt idx="3">
                  <c:v>Absence because you had to deal with a housing issue, for example contacting the landlord</c:v>
                </c:pt>
                <c:pt idx="4">
                  <c:v>Work performance suffered due to a housing problem</c:v>
                </c:pt>
              </c:strCache>
            </c:strRef>
          </c:cat>
          <c:val>
            <c:numRef>
              <c:f>'Hsng Impact'!$M$2:$M$6</c:f>
              <c:numCache>
                <c:formatCode>0%</c:formatCode>
                <c:ptCount val="5"/>
                <c:pt idx="0">
                  <c:v>9.0592334494773524E-2</c:v>
                </c:pt>
                <c:pt idx="1">
                  <c:v>0.24738675958188153</c:v>
                </c:pt>
                <c:pt idx="2">
                  <c:v>0.44947735191637633</c:v>
                </c:pt>
                <c:pt idx="3">
                  <c:v>0.50174216027874563</c:v>
                </c:pt>
                <c:pt idx="4">
                  <c:v>0.6097560975609756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D4F-424D-BF8E-7F7153154D4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"/>
        <c:axId val="204198816"/>
        <c:axId val="204203136"/>
      </c:barChart>
      <c:catAx>
        <c:axId val="204198816"/>
        <c:scaling>
          <c:orientation val="minMax"/>
        </c:scaling>
        <c:delete val="0"/>
        <c:axPos val="l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0"/>
        <c:lblAlgn val="ctr"/>
        <c:lblOffset val="10"/>
        <c:tickLblSkip val="1"/>
        <c:noMultiLvlLbl val="0"/>
      </c:catAx>
      <c:valAx>
        <c:axId val="2042031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80"/>
      <c:depthPercent val="19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995473156921366"/>
          <c:y val="0.20047729932547873"/>
          <c:w val="0.80087534389554338"/>
          <c:h val="0.69500109796932807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 h="120650"/>
              <a:bevelB w="82550" h="0"/>
            </a:sp3d>
          </c:spPr>
          <c:dPt>
            <c:idx val="0"/>
            <c:bubble3D val="0"/>
            <c:explosion val="4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1-A718-406B-8D4C-0CD347C28360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3-A718-406B-8D4C-0CD347C28360}"/>
              </c:ext>
            </c:extLst>
          </c:dPt>
          <c:dPt>
            <c:idx val="2"/>
            <c:bubble3D val="0"/>
            <c:explosion val="25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5-A718-406B-8D4C-0CD347C2836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7-A718-406B-8D4C-0CD347C2836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9-A718-406B-8D4C-0CD347C28360}"/>
              </c:ext>
            </c:extLst>
          </c:dPt>
          <c:dLbls>
            <c:dLbl>
              <c:idx val="0"/>
              <c:layout>
                <c:manualLayout>
                  <c:x val="-8.2048967242420126E-2"/>
                  <c:y val="-0.17965523128438293"/>
                </c:manualLayout>
              </c:layout>
              <c:tx>
                <c:rich>
                  <a:bodyPr/>
                  <a:lstStyle/>
                  <a:p>
                    <a:fld id="{73C98516-0BF3-419B-BC74-48B8CCAA5462}" type="CATEGORYNAME">
                      <a:rPr lang="en-GB"/>
                      <a:pPr/>
                      <a:t>[CATEGORY NAME]</a:t>
                    </a:fld>
                    <a:r>
                      <a:rPr lang="en-GB" baseline="0" dirty="0"/>
                      <a:t>, </a:t>
                    </a:r>
                    <a:fld id="{8485BAE7-47AE-48EF-9CA2-A947C8F30C4D}" type="VALUE">
                      <a:rPr lang="en-GB" sz="2400" baseline="0"/>
                      <a:pPr/>
                      <a:t>[VALUE]</a:t>
                    </a:fld>
                    <a:endParaRPr lang="en-GB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18-406B-8D4C-0CD347C28360}"/>
                </c:ext>
              </c:extLst>
            </c:dLbl>
            <c:dLbl>
              <c:idx val="1"/>
              <c:layout>
                <c:manualLayout>
                  <c:x val="0.31853851051710524"/>
                  <c:y val="9.370017884841422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19BBDF5E-817D-4188-AB07-93840EE341AE}" type="CATEGORYNAME">
                      <a:rPr lang="en-GB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GB" baseline="0" dirty="0">
                        <a:solidFill>
                          <a:schemeClr val="tx1"/>
                        </a:solidFill>
                      </a:rPr>
                      <a:t>, </a:t>
                    </a:r>
                    <a:fld id="{07E0535B-9D5A-406A-9E5F-32033F0F9B4A}" type="VALUE">
                      <a:rPr lang="en-GB" sz="2400" baseline="0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GB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GB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938171830126182"/>
                      <c:h val="0.1311703654905066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18-406B-8D4C-0CD347C28360}"/>
                </c:ext>
              </c:extLst>
            </c:dLbl>
            <c:dLbl>
              <c:idx val="2"/>
              <c:layout>
                <c:manualLayout>
                  <c:x val="1.4376273301731532E-2"/>
                  <c:y val="0.321946423539446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7F6EA8F6-E9A6-4807-B546-A04F28960FCF}" type="CATEGORYNAME">
                      <a:rPr lang="en-GB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GB" baseline="0" dirty="0">
                        <a:solidFill>
                          <a:schemeClr val="tx1"/>
                        </a:solidFill>
                      </a:rPr>
                      <a:t>, </a:t>
                    </a:r>
                    <a:fld id="{8478EAB1-E679-482A-8E89-DCEDD21FCC3A}" type="VALUE">
                      <a:rPr lang="en-GB" sz="2400" baseline="0">
                        <a:solidFill>
                          <a:schemeClr val="tx1"/>
                        </a:solidFill>
                      </a:rPr>
                      <a:pPr>
                        <a:defRPr sz="1800" b="1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GB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GB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616806521440411"/>
                      <c:h val="0.1505149349215174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718-406B-8D4C-0CD347C28360}"/>
                </c:ext>
              </c:extLst>
            </c:dLbl>
            <c:dLbl>
              <c:idx val="3"/>
              <c:layout>
                <c:manualLayout>
                  <c:x val="1.3242298660035852E-2"/>
                  <c:y val="0.1340611976218626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718-406B-8D4C-0CD347C28360}"/>
                </c:ext>
              </c:extLst>
            </c:dLbl>
            <c:dLbl>
              <c:idx val="4"/>
              <c:layout>
                <c:manualLayout>
                  <c:x val="-2.261210111893908E-2"/>
                  <c:y val="8.84533303145412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718-406B-8D4C-0CD347C283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19050" cap="flat" cmpd="sng" algn="ctr">
                  <a:solidFill>
                    <a:schemeClr val="accent5">
                      <a:lumMod val="7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Support!$C$3:$C$5</c:f>
              <c:strCache>
                <c:ptCount val="3"/>
                <c:pt idx="0">
                  <c:v>I did not receive any support</c:v>
                </c:pt>
                <c:pt idx="1">
                  <c:v>I received some support, but it was inadequate</c:v>
                </c:pt>
                <c:pt idx="2">
                  <c:v>Yes, I received enough support</c:v>
                </c:pt>
              </c:strCache>
            </c:strRef>
          </c:cat>
          <c:val>
            <c:numRef>
              <c:f>Support!$D$3:$D$5</c:f>
              <c:numCache>
                <c:formatCode>0%</c:formatCode>
                <c:ptCount val="3"/>
                <c:pt idx="0">
                  <c:v>0.72151898734177211</c:v>
                </c:pt>
                <c:pt idx="1">
                  <c:v>0.2109704641350211</c:v>
                </c:pt>
                <c:pt idx="2">
                  <c:v>6.7510548523206745E-2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718-406B-8D4C-0CD347C283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90"/>
      <c:depthPercent val="19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8075701063682838E-2"/>
          <c:y val="3.5674364586215868E-2"/>
          <c:w val="0.95119767923746379"/>
          <c:h val="0.71384451544195948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 h="120650"/>
              <a:bevelB w="82550" h="0"/>
            </a:sp3d>
          </c:spPr>
          <c:dPt>
            <c:idx val="0"/>
            <c:bubble3D val="0"/>
            <c:explosion val="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1-77E6-4B32-A65B-AD5CAC2E0B6A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3-77E6-4B32-A65B-AD5CAC2E0B6A}"/>
              </c:ext>
            </c:extLst>
          </c:dPt>
          <c:dPt>
            <c:idx val="2"/>
            <c:bubble3D val="0"/>
            <c:explosion val="11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5-77E6-4B32-A65B-AD5CAC2E0B6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7-77E6-4B32-A65B-AD5CAC2E0B6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9-77E6-4B32-A65B-AD5CAC2E0B6A}"/>
              </c:ext>
            </c:extLst>
          </c:dPt>
          <c:dLbls>
            <c:dLbl>
              <c:idx val="0"/>
              <c:layout>
                <c:manualLayout>
                  <c:x val="-0.10701754385964912"/>
                  <c:y val="-9.6077247532556833E-4"/>
                </c:manualLayout>
              </c:layout>
              <c:tx>
                <c:rich>
                  <a:bodyPr/>
                  <a:lstStyle/>
                  <a:p>
                    <a:fld id="{2659922D-6DF6-4044-85D2-3BD0B1BB2B64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064EE7A1-13BD-4239-B4D2-2E8AD76F446F}" type="VALUE">
                      <a:rPr lang="en-US" sz="24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7E6-4B32-A65B-AD5CAC2E0B6A}"/>
                </c:ext>
              </c:extLst>
            </c:dLbl>
            <c:dLbl>
              <c:idx val="1"/>
              <c:layout>
                <c:manualLayout>
                  <c:x val="6.0358837685554525E-3"/>
                  <c:y val="9.246349275393749E-2"/>
                </c:manualLayout>
              </c:layout>
              <c:tx>
                <c:rich>
                  <a:bodyPr/>
                  <a:lstStyle/>
                  <a:p>
                    <a:fld id="{30D4B853-19FB-497B-BB28-628FA258C34B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354041A9-C0A2-42BE-AD1F-7DB05941E387}" type="VALUE">
                      <a:rPr lang="en-US" sz="24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7E6-4B32-A65B-AD5CAC2E0B6A}"/>
                </c:ext>
              </c:extLst>
            </c:dLbl>
            <c:dLbl>
              <c:idx val="2"/>
              <c:layout>
                <c:manualLayout>
                  <c:x val="3.5282635723166186E-2"/>
                  <c:y val="4.9644872665677076E-2"/>
                </c:manualLayout>
              </c:layout>
              <c:tx>
                <c:rich>
                  <a:bodyPr/>
                  <a:lstStyle/>
                  <a:p>
                    <a:fld id="{52A974DD-9F79-478D-9D2D-5CBC1D872FBB}" type="CATEGORYNAME">
                      <a:rPr lang="en-GB"/>
                      <a:pPr/>
                      <a:t>[CATEGORY NAME]</a:t>
                    </a:fld>
                    <a:r>
                      <a:rPr lang="en-GB" baseline="0" dirty="0"/>
                      <a:t>, </a:t>
                    </a:r>
                    <a:fld id="{1E84B354-3E45-487C-8C5C-9CC9A3EFECF4}" type="VALUE">
                      <a:rPr lang="en-GB" sz="2400" baseline="0"/>
                      <a:pPr/>
                      <a:t>[VALUE]</a:t>
                    </a:fld>
                    <a:endParaRPr lang="en-GB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7E6-4B32-A65B-AD5CAC2E0B6A}"/>
                </c:ext>
              </c:extLst>
            </c:dLbl>
            <c:dLbl>
              <c:idx val="3"/>
              <c:layout>
                <c:manualLayout>
                  <c:x val="1.3242298660035852E-2"/>
                  <c:y val="0.13406119762186267"/>
                </c:manualLayout>
              </c:layout>
              <c:tx>
                <c:rich>
                  <a:bodyPr/>
                  <a:lstStyle/>
                  <a:p>
                    <a:fld id="{338CE4CB-C998-4792-8D31-CF15A40D8BB7}" type="CATEGORYNAME">
                      <a:rPr lang="en-GB"/>
                      <a:pPr/>
                      <a:t>[CATEGORY NAME]</a:t>
                    </a:fld>
                    <a:r>
                      <a:rPr lang="en-GB" baseline="0" dirty="0"/>
                      <a:t>, </a:t>
                    </a:r>
                    <a:fld id="{07EC8AD7-A73F-4DF6-87CB-E29D5FE21013}" type="VALUE">
                      <a:rPr lang="en-GB" sz="2400" baseline="0"/>
                      <a:pPr/>
                      <a:t>[VALUE]</a:t>
                    </a:fld>
                    <a:endParaRPr lang="en-GB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7E6-4B32-A65B-AD5CAC2E0B6A}"/>
                </c:ext>
              </c:extLst>
            </c:dLbl>
            <c:dLbl>
              <c:idx val="4"/>
              <c:layout>
                <c:manualLayout>
                  <c:x val="-2.261210111893908E-2"/>
                  <c:y val="8.8453330314541251E-2"/>
                </c:manualLayout>
              </c:layout>
              <c:tx>
                <c:rich>
                  <a:bodyPr/>
                  <a:lstStyle/>
                  <a:p>
                    <a:fld id="{62FDDDCE-AB64-4E15-A647-E7421D590F3B}" type="CATEGORYNAME">
                      <a:rPr lang="en-US" dirty="0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04D3AE70-E615-458B-BBCF-2191743E8D69}" type="VALUE">
                      <a:rPr lang="en-US" sz="2400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7E6-4B32-A65B-AD5CAC2E0B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19050" cap="flat" cmpd="sng" algn="ctr">
                  <a:solidFill>
                    <a:schemeClr val="accent5">
                      <a:lumMod val="50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'Work Status'!$B$2:$B$6</c:f>
              <c:strCache>
                <c:ptCount val="5"/>
                <c:pt idx="0">
                  <c:v>Employed</c:v>
                </c:pt>
                <c:pt idx="1">
                  <c:v>Self-employed</c:v>
                </c:pt>
                <c:pt idx="2">
                  <c:v>Unable to work due to housing problems</c:v>
                </c:pt>
                <c:pt idx="3">
                  <c:v>Casual worker (inc zero-hours)</c:v>
                </c:pt>
                <c:pt idx="4">
                  <c:v>Temporary contract</c:v>
                </c:pt>
              </c:strCache>
            </c:strRef>
          </c:cat>
          <c:val>
            <c:numRef>
              <c:f>'Work Status'!$C$2:$C$6</c:f>
              <c:numCache>
                <c:formatCode>0%</c:formatCode>
                <c:ptCount val="5"/>
                <c:pt idx="0">
                  <c:v>0.68817204301075274</c:v>
                </c:pt>
                <c:pt idx="1">
                  <c:v>0.15770609318996415</c:v>
                </c:pt>
                <c:pt idx="2">
                  <c:v>7.1684587813620068E-2</c:v>
                </c:pt>
                <c:pt idx="3">
                  <c:v>5.7347670250896057E-2</c:v>
                </c:pt>
                <c:pt idx="4">
                  <c:v>2.5089605734767026E-2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7E6-4B32-A65B-AD5CAC2E0B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00"/>
      <c:depthPercent val="19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561884847082678E-2"/>
          <c:y val="0.17727020746353983"/>
          <c:w val="0.93540820555325321"/>
          <c:h val="0.70319488817891374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 h="120650"/>
              <a:bevelB w="82550" h="0"/>
            </a:sp3d>
          </c:spPr>
          <c:dPt>
            <c:idx val="0"/>
            <c:bubble3D val="0"/>
            <c:explosion val="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1-F7BD-421C-A50E-24534EF5A9B6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3-F7BD-421C-A50E-24534EF5A9B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5-F7BD-421C-A50E-24534EF5A9B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7-F7BD-421C-A50E-24534EF5A9B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9-F7BD-421C-A50E-24534EF5A9B6}"/>
              </c:ext>
            </c:extLst>
          </c:dPt>
          <c:dLbls>
            <c:dLbl>
              <c:idx val="0"/>
              <c:layout>
                <c:manualLayout>
                  <c:x val="-5.4385964912280704E-2"/>
                  <c:y val="-2.758484063294005E-2"/>
                </c:manualLayout>
              </c:layout>
              <c:tx>
                <c:rich>
                  <a:bodyPr/>
                  <a:lstStyle/>
                  <a:p>
                    <a:fld id="{91A0F141-62B6-4FEF-B5D6-73367E67FA3C}" type="CATEGORYNAME">
                      <a:rPr lang="en-US" sz="2000"/>
                      <a:pPr/>
                      <a:t>[CATEGORY NAME]</a:t>
                    </a:fld>
                    <a:r>
                      <a:rPr lang="en-US" sz="2000" baseline="0" dirty="0"/>
                      <a:t>, </a:t>
                    </a:r>
                    <a:fld id="{1DD4E13E-C23A-4D72-AC37-6167FDC6F378}" type="VALUE">
                      <a:rPr lang="en-US" sz="2800" baseline="0"/>
                      <a:pPr/>
                      <a:t>[VALUE]</a:t>
                    </a:fld>
                    <a:endParaRPr lang="en-US" sz="20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7BD-421C-A50E-24534EF5A9B6}"/>
                </c:ext>
              </c:extLst>
            </c:dLbl>
            <c:dLbl>
              <c:idx val="1"/>
              <c:layout>
                <c:manualLayout>
                  <c:x val="-1.4169379094028657E-2"/>
                  <c:y val="-6.8207536546794997E-2"/>
                </c:manualLayout>
              </c:layout>
              <c:tx>
                <c:rich>
                  <a:bodyPr/>
                  <a:lstStyle/>
                  <a:p>
                    <a:fld id="{D8FB8F9C-5CE0-4A82-A904-718BAB495644}" type="CATEGORYNAME">
                      <a:rPr lang="en-US" dirty="0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5B82051D-A9A6-4F0B-8E4F-677AC2DA5469}" type="VALUE">
                      <a:rPr lang="en-US" sz="2800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456683432793912"/>
                      <c:h val="0.1414355397937491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7BD-421C-A50E-24534EF5A9B6}"/>
                </c:ext>
              </c:extLst>
            </c:dLbl>
            <c:dLbl>
              <c:idx val="2"/>
              <c:layout>
                <c:manualLayout>
                  <c:x val="5.2826495372288992E-2"/>
                  <c:y val="-3.8214552254450619E-2"/>
                </c:manualLayout>
              </c:layout>
              <c:tx>
                <c:rich>
                  <a:bodyPr/>
                  <a:lstStyle/>
                  <a:p>
                    <a:fld id="{886385C9-CE44-4C8E-8220-24EA75858454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1C556542-D2E1-404D-BED3-59A6C0EC7F20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7BD-421C-A50E-24534EF5A9B6}"/>
                </c:ext>
              </c:extLst>
            </c:dLbl>
            <c:dLbl>
              <c:idx val="3"/>
              <c:layout>
                <c:manualLayout>
                  <c:x val="3.4294930238983286E-2"/>
                  <c:y val="2.2240111359881933E-2"/>
                </c:manualLayout>
              </c:layout>
              <c:tx>
                <c:rich>
                  <a:bodyPr/>
                  <a:lstStyle/>
                  <a:p>
                    <a:fld id="{04186B6E-65C6-489C-9BF9-29CD8786440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C36AC1D2-024C-4D1C-861F-0D86A84233E1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7BD-421C-A50E-24534EF5A9B6}"/>
                </c:ext>
              </c:extLst>
            </c:dLbl>
            <c:dLbl>
              <c:idx val="4"/>
              <c:layout>
                <c:manualLayout>
                  <c:x val="-0.11793705549599891"/>
                  <c:y val="5.7023162389777893E-2"/>
                </c:manualLayout>
              </c:layout>
              <c:tx>
                <c:rich>
                  <a:bodyPr/>
                  <a:lstStyle/>
                  <a:p>
                    <a:fld id="{9979B66D-798A-4997-B163-B6F7983C2790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85A5265D-E82B-43CD-889D-86232D0FD359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85616923427424"/>
                      <c:h val="0.114327061333280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7BD-421C-A50E-24534EF5A9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19050" cap="flat" cmpd="sng" algn="ctr">
                  <a:solidFill>
                    <a:schemeClr val="accent5">
                      <a:lumMod val="50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'Hsng Status'!$B$2:$B$6</c:f>
              <c:strCache>
                <c:ptCount val="5"/>
                <c:pt idx="0">
                  <c:v>Full renter</c:v>
                </c:pt>
                <c:pt idx="1">
                  <c:v>In temporary accommodation</c:v>
                </c:pt>
                <c:pt idx="2">
                  <c:v>Leaseholder</c:v>
                </c:pt>
                <c:pt idx="3">
                  <c:v>Owner occupier</c:v>
                </c:pt>
                <c:pt idx="4">
                  <c:v>Shared owner</c:v>
                </c:pt>
              </c:strCache>
            </c:strRef>
          </c:cat>
          <c:val>
            <c:numRef>
              <c:f>'Hsng Status'!$C$2:$C$6</c:f>
              <c:numCache>
                <c:formatCode>0%</c:formatCode>
                <c:ptCount val="5"/>
                <c:pt idx="0">
                  <c:v>0.52142857142857146</c:v>
                </c:pt>
                <c:pt idx="1">
                  <c:v>6.0714285714285714E-2</c:v>
                </c:pt>
                <c:pt idx="2">
                  <c:v>0.15</c:v>
                </c:pt>
                <c:pt idx="3">
                  <c:v>0.1</c:v>
                </c:pt>
                <c:pt idx="4">
                  <c:v>0.16785714285714284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7BD-421C-A50E-24534EF5A9B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60"/>
      <c:rotY val="170"/>
      <c:depthPercent val="19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747760734418761E-2"/>
          <c:y val="0.13783336122057063"/>
          <c:w val="0.9197910226318714"/>
          <c:h val="0.68923987578154622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 h="120650"/>
              <a:bevelB w="82550" h="0"/>
            </a:sp3d>
          </c:spPr>
          <c:dPt>
            <c:idx val="0"/>
            <c:bubble3D val="0"/>
            <c:explosion val="17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1-7D46-43A1-A3FA-EA6659078A3D}"/>
              </c:ext>
            </c:extLst>
          </c:dPt>
          <c:dPt>
            <c:idx val="1"/>
            <c:bubble3D val="0"/>
            <c:explosion val="12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3-7D46-43A1-A3FA-EA6659078A3D}"/>
              </c:ext>
            </c:extLst>
          </c:dPt>
          <c:dPt>
            <c:idx val="2"/>
            <c:bubble3D val="0"/>
            <c:explosion val="15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5-7D46-43A1-A3FA-EA6659078A3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7-7D46-43A1-A3FA-EA6659078A3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9-7D46-43A1-A3FA-EA6659078A3D}"/>
              </c:ext>
            </c:extLst>
          </c:dPt>
          <c:dLbls>
            <c:dLbl>
              <c:idx val="0"/>
              <c:layout>
                <c:manualLayout>
                  <c:x val="-0.12280701754385964"/>
                  <c:y val="3.897532976109596E-2"/>
                </c:manualLayout>
              </c:layout>
              <c:tx>
                <c:rich>
                  <a:bodyPr/>
                  <a:lstStyle/>
                  <a:p>
                    <a:fld id="{A9CC1CF4-7281-4BA0-AE60-AE36D9F43BB3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90AEF2FC-A6BF-4D0B-B3BB-E5097339D874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D46-43A1-A3FA-EA6659078A3D}"/>
                </c:ext>
              </c:extLst>
            </c:dLbl>
            <c:dLbl>
              <c:idx val="1"/>
              <c:layout>
                <c:manualLayout>
                  <c:x val="-6.9980522171570678E-2"/>
                  <c:y val="3.8567163928789564E-3"/>
                </c:manualLayout>
              </c:layout>
              <c:tx>
                <c:rich>
                  <a:bodyPr/>
                  <a:lstStyle/>
                  <a:p>
                    <a:fld id="{7A2EEBFB-947A-4BB9-889A-07D3AB356347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6B6FF92C-25A7-41FC-BAF9-80D5E507D73C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D46-43A1-A3FA-EA6659078A3D}"/>
                </c:ext>
              </c:extLst>
            </c:dLbl>
            <c:dLbl>
              <c:idx val="2"/>
              <c:layout>
                <c:manualLayout>
                  <c:x val="7.5633512916148643E-2"/>
                  <c:y val="5.2307279481438526E-2"/>
                </c:manualLayout>
              </c:layout>
              <c:tx>
                <c:rich>
                  <a:bodyPr/>
                  <a:lstStyle/>
                  <a:p>
                    <a:fld id="{A1AB509C-FC48-4604-A666-73C1D4DE78E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39E845C0-7C65-4BCD-A305-A825821A25EC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D46-43A1-A3FA-EA6659078A3D}"/>
                </c:ext>
              </c:extLst>
            </c:dLbl>
            <c:dLbl>
              <c:idx val="3"/>
              <c:layout>
                <c:manualLayout>
                  <c:x val="3.4294930238983286E-2"/>
                  <c:y val="2.224011135988193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D46-43A1-A3FA-EA6659078A3D}"/>
                </c:ext>
              </c:extLst>
            </c:dLbl>
            <c:dLbl>
              <c:idx val="4"/>
              <c:layout>
                <c:manualLayout>
                  <c:x val="-2.261210111893908E-2"/>
                  <c:y val="8.84533303145412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46-43A1-A3FA-EA6659078A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Landlord!$E$2:$E$4</c:f>
              <c:strCache>
                <c:ptCount val="3"/>
                <c:pt idx="0">
                  <c:v>A council landlord</c:v>
                </c:pt>
                <c:pt idx="1">
                  <c:v>A housing association</c:v>
                </c:pt>
                <c:pt idx="2">
                  <c:v>A private landlord</c:v>
                </c:pt>
              </c:strCache>
            </c:strRef>
          </c:cat>
          <c:val>
            <c:numRef>
              <c:f>Landlord!$F$2:$F$4</c:f>
              <c:numCache>
                <c:formatCode>0%</c:formatCode>
                <c:ptCount val="3"/>
                <c:pt idx="0">
                  <c:v>6.3291139240506333E-2</c:v>
                </c:pt>
                <c:pt idx="1">
                  <c:v>0.72151898734177211</c:v>
                </c:pt>
                <c:pt idx="2">
                  <c:v>0.21518987341772153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D46-43A1-A3FA-EA6659078A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498670703318786E-2"/>
          <c:y val="5.5307545032898281E-2"/>
          <c:w val="0.96019116855142705"/>
          <c:h val="0.5583790579146080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D23-41D4-87E4-ECB40FA82C3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D23-41D4-87E4-ECB40FA82C3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D23-41D4-87E4-ECB40FA82C36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D23-41D4-87E4-ECB40FA82C3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D23-41D4-87E4-ECB40FA82C3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D23-41D4-87E4-ECB40FA82C36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D23-41D4-87E4-ECB40FA82C36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DD23-41D4-87E4-ECB40FA82C36}"/>
              </c:ext>
            </c:extLst>
          </c:dPt>
          <c:dPt>
            <c:idx val="8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D23-41D4-87E4-ECB40FA82C36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D23-41D4-87E4-ECB40FA82C36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D23-41D4-87E4-ECB40FA82C36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DD23-41D4-87E4-ECB40FA82C36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DD23-41D4-87E4-ECB40FA82C36}"/>
              </c:ext>
            </c:extLst>
          </c:dPt>
          <c:dPt>
            <c:idx val="1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DD23-41D4-87E4-ECB40FA82C36}"/>
              </c:ext>
            </c:extLst>
          </c:dPt>
          <c:dLbls>
            <c:dLbl>
              <c:idx val="0"/>
              <c:layout>
                <c:manualLayout>
                  <c:x val="-4.456388942473505E-3"/>
                  <c:y val="-1.6687526074259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23-41D4-87E4-ECB40FA82C36}"/>
                </c:ext>
              </c:extLst>
            </c:dLbl>
            <c:dLbl>
              <c:idx val="1"/>
              <c:layout>
                <c:manualLayout>
                  <c:x val="1.8559762435040831E-3"/>
                  <c:y val="-4.17188151856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23-41D4-87E4-ECB40FA82C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Ethnicity!$D$2:$D$15</c:f>
              <c:strCache>
                <c:ptCount val="14"/>
                <c:pt idx="0">
                  <c:v>African</c:v>
                </c:pt>
                <c:pt idx="1">
                  <c:v>Asian</c:v>
                </c:pt>
                <c:pt idx="2">
                  <c:v>Asian British</c:v>
                </c:pt>
                <c:pt idx="3">
                  <c:v>Black</c:v>
                </c:pt>
                <c:pt idx="4">
                  <c:v>Black British</c:v>
                </c:pt>
                <c:pt idx="5">
                  <c:v>British</c:v>
                </c:pt>
                <c:pt idx="6">
                  <c:v>English/Irish</c:v>
                </c:pt>
                <c:pt idx="7">
                  <c:v>Irish</c:v>
                </c:pt>
                <c:pt idx="8">
                  <c:v>Other</c:v>
                </c:pt>
                <c:pt idx="9">
                  <c:v>White</c:v>
                </c:pt>
                <c:pt idx="10">
                  <c:v>White British</c:v>
                </c:pt>
                <c:pt idx="11">
                  <c:v>White European</c:v>
                </c:pt>
                <c:pt idx="12">
                  <c:v>White Irish</c:v>
                </c:pt>
                <c:pt idx="13">
                  <c:v>White Other</c:v>
                </c:pt>
              </c:strCache>
            </c:strRef>
          </c:cat>
          <c:val>
            <c:numRef>
              <c:f>Ethnicity!$E$2:$E$15</c:f>
              <c:numCache>
                <c:formatCode>0%</c:formatCode>
                <c:ptCount val="14"/>
                <c:pt idx="0">
                  <c:v>1.5748031496062992E-2</c:v>
                </c:pt>
                <c:pt idx="1">
                  <c:v>4.7244094488188976E-2</c:v>
                </c:pt>
                <c:pt idx="2">
                  <c:v>1.968503937007874E-2</c:v>
                </c:pt>
                <c:pt idx="3">
                  <c:v>1.1811023622047244E-2</c:v>
                </c:pt>
                <c:pt idx="4">
                  <c:v>3.1496062992125984E-2</c:v>
                </c:pt>
                <c:pt idx="5">
                  <c:v>0.19685039370078741</c:v>
                </c:pt>
                <c:pt idx="6">
                  <c:v>1.1811023622047244E-2</c:v>
                </c:pt>
                <c:pt idx="7">
                  <c:v>2.3622047244094488E-2</c:v>
                </c:pt>
                <c:pt idx="8">
                  <c:v>8.6614173228346455E-2</c:v>
                </c:pt>
                <c:pt idx="9">
                  <c:v>0.14960629921259844</c:v>
                </c:pt>
                <c:pt idx="10">
                  <c:v>0.33070866141732286</c:v>
                </c:pt>
                <c:pt idx="11">
                  <c:v>3.1496062992125984E-2</c:v>
                </c:pt>
                <c:pt idx="12">
                  <c:v>1.1811023622047244E-2</c:v>
                </c:pt>
                <c:pt idx="13">
                  <c:v>3.1496062992125984E-2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D23-41D4-87E4-ECB40FA82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-27"/>
        <c:axId val="204198816"/>
        <c:axId val="204203136"/>
      </c:barChart>
      <c:catAx>
        <c:axId val="2041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1"/>
        <c:lblAlgn val="ctr"/>
        <c:lblOffset val="100"/>
        <c:noMultiLvlLbl val="0"/>
      </c:catAx>
      <c:valAx>
        <c:axId val="20420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320"/>
      <c:depthPercent val="19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5606419982606538E-2"/>
          <c:y val="0.1299552108577321"/>
          <c:w val="0.92404797087375146"/>
          <c:h val="0.69242913736214862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 h="120650"/>
              <a:bevelB w="82550" h="0"/>
            </a:sp3d>
          </c:spPr>
          <c:dPt>
            <c:idx val="0"/>
            <c:bubble3D val="0"/>
            <c:explosion val="4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1-0119-4796-BD38-2CBC00427AEA}"/>
              </c:ext>
            </c:extLst>
          </c:dPt>
          <c:dPt>
            <c:idx val="1"/>
            <c:bubble3D val="0"/>
            <c:explosion val="1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3-0119-4796-BD38-2CBC00427AEA}"/>
              </c:ext>
            </c:extLst>
          </c:dPt>
          <c:dPt>
            <c:idx val="2"/>
            <c:bubble3D val="0"/>
            <c:explosion val="1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5-0119-4796-BD38-2CBC00427A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7-0119-4796-BD38-2CBC00427AE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9-0119-4796-BD38-2CBC00427AEA}"/>
              </c:ext>
            </c:extLst>
          </c:dPt>
          <c:dLbls>
            <c:dLbl>
              <c:idx val="0"/>
              <c:layout>
                <c:manualLayout>
                  <c:x val="-1.5607211883575722E-2"/>
                  <c:y val="-0.16509116046190375"/>
                </c:manualLayout>
              </c:layout>
              <c:tx>
                <c:rich>
                  <a:bodyPr/>
                  <a:lstStyle/>
                  <a:p>
                    <a:fld id="{ED17B30B-0A23-4B5D-8836-4C864CDEC9A0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8DB6234B-8AC5-4DAC-9870-C4DF247C48F4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119-4796-BD38-2CBC00427AEA}"/>
                </c:ext>
              </c:extLst>
            </c:dLbl>
            <c:dLbl>
              <c:idx val="1"/>
              <c:layout>
                <c:manualLayout>
                  <c:x val="1.9493198650539664E-2"/>
                  <c:y val="0.15245838259925035"/>
                </c:manualLayout>
              </c:layout>
              <c:tx>
                <c:rich>
                  <a:bodyPr/>
                  <a:lstStyle/>
                  <a:p>
                    <a:fld id="{C3EDE049-C260-4DB1-A08E-12FE7F2D0BC3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B6B0FF87-C458-4CA5-8815-FD89DC95050E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119-4796-BD38-2CBC00427AEA}"/>
                </c:ext>
              </c:extLst>
            </c:dLbl>
            <c:dLbl>
              <c:idx val="2"/>
              <c:layout>
                <c:manualLayout>
                  <c:x val="1.95068333091E-2"/>
                  <c:y val="-9.5270177426453939E-2"/>
                </c:manualLayout>
              </c:layout>
              <c:tx>
                <c:rich>
                  <a:bodyPr/>
                  <a:lstStyle/>
                  <a:p>
                    <a:fld id="{6B5DFFE7-2670-452C-B9D9-A4B7ACD4861D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B7A428EF-AD5A-4FF0-8D3E-A6B6B9F0E1E0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119-4796-BD38-2CBC00427AEA}"/>
                </c:ext>
              </c:extLst>
            </c:dLbl>
            <c:dLbl>
              <c:idx val="3"/>
              <c:layout>
                <c:manualLayout>
                  <c:x val="3.4294930238983286E-2"/>
                  <c:y val="2.224011135988193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119-4796-BD38-2CBC00427AEA}"/>
                </c:ext>
              </c:extLst>
            </c:dLbl>
            <c:dLbl>
              <c:idx val="4"/>
              <c:layout>
                <c:manualLayout>
                  <c:x val="-2.261210111893908E-2"/>
                  <c:y val="8.84533303145412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119-4796-BD38-2CBC00427A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19050" cap="flat" cmpd="sng" algn="ctr">
                  <a:solidFill>
                    <a:schemeClr val="accent5">
                      <a:lumMod val="50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Gender!$C$2:$C$4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</c:v>
                </c:pt>
              </c:strCache>
            </c:strRef>
          </c:cat>
          <c:val>
            <c:numRef>
              <c:f>Gender!$D$2:$D$4</c:f>
              <c:numCache>
                <c:formatCode>0%</c:formatCode>
                <c:ptCount val="3"/>
                <c:pt idx="0">
                  <c:v>0.62452107279693492</c:v>
                </c:pt>
                <c:pt idx="1">
                  <c:v>0.33333333333333331</c:v>
                </c:pt>
                <c:pt idx="2">
                  <c:v>4.2145593869731802E-2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119-4796-BD38-2CBC00427A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059818485228358E-2"/>
          <c:y val="0.10667740804659691"/>
          <c:w val="0.94140303872005593"/>
          <c:h val="0.8091023082731095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756-4E57-B561-0DACC844EA6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756-4E57-B561-0DACC844EA6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756-4E57-B561-0DACC844EA64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756-4E57-B561-0DACC844EA6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756-4E57-B561-0DACC844EA6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756-4E57-B561-0DACC844EA64}"/>
              </c:ext>
            </c:extLst>
          </c:dPt>
          <c:dLbls>
            <c:dLbl>
              <c:idx val="0"/>
              <c:layout>
                <c:manualLayout>
                  <c:x val="-4.456388942473505E-3"/>
                  <c:y val="-1.6687526074259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56-4E57-B561-0DACC844EA64}"/>
                </c:ext>
              </c:extLst>
            </c:dLbl>
            <c:dLbl>
              <c:idx val="1"/>
              <c:layout>
                <c:manualLayout>
                  <c:x val="1.8559762435040831E-3"/>
                  <c:y val="-4.17188151856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56-4E57-B561-0DACC844EA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'Age Group'!$C$2:$C$7</c:f>
              <c:strCache>
                <c:ptCount val="6"/>
                <c:pt idx="0">
                  <c:v>20 to 29</c:v>
                </c:pt>
                <c:pt idx="1">
                  <c:v>30 to 39</c:v>
                </c:pt>
                <c:pt idx="2">
                  <c:v>40 to 49</c:v>
                </c:pt>
                <c:pt idx="3">
                  <c:v>50 to 59</c:v>
                </c:pt>
                <c:pt idx="4">
                  <c:v>60 to 69</c:v>
                </c:pt>
                <c:pt idx="5">
                  <c:v>70 or over</c:v>
                </c:pt>
              </c:strCache>
            </c:strRef>
          </c:cat>
          <c:val>
            <c:numRef>
              <c:f>'Age Group'!$D$2:$D$7</c:f>
              <c:numCache>
                <c:formatCode>0%</c:formatCode>
                <c:ptCount val="6"/>
                <c:pt idx="0">
                  <c:v>5.4054054054054057E-2</c:v>
                </c:pt>
                <c:pt idx="1">
                  <c:v>0.16602316602316602</c:v>
                </c:pt>
                <c:pt idx="2">
                  <c:v>0.25096525096525096</c:v>
                </c:pt>
                <c:pt idx="3">
                  <c:v>0.2857142857142857</c:v>
                </c:pt>
                <c:pt idx="4">
                  <c:v>0.18532818532818532</c:v>
                </c:pt>
                <c:pt idx="5">
                  <c:v>5.7915057915057917E-2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756-4E57-B561-0DACC844EA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-27"/>
        <c:axId val="204198816"/>
        <c:axId val="204203136"/>
      </c:barChart>
      <c:catAx>
        <c:axId val="2041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1"/>
        <c:lblAlgn val="ctr"/>
        <c:lblOffset val="100"/>
        <c:noMultiLvlLbl val="0"/>
      </c:catAx>
      <c:valAx>
        <c:axId val="20420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260"/>
      <c:depthPercent val="19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21937394649208E-3"/>
          <c:y val="9.7609239660606834E-2"/>
          <c:w val="0.98806849963426702"/>
          <c:h val="0.74440412053756433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>
              <a:bevelT w="82550" h="120650"/>
              <a:bevelB w="82550" h="0"/>
            </a:sp3d>
          </c:spPr>
          <c:dPt>
            <c:idx val="0"/>
            <c:bubble3D val="0"/>
            <c:explosion val="1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1-856A-4938-BB01-D77FCC77CE37}"/>
              </c:ext>
            </c:extLst>
          </c:dPt>
          <c:dPt>
            <c:idx val="1"/>
            <c:bubble3D val="0"/>
            <c:explosion val="4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3-856A-4938-BB01-D77FCC77CE37}"/>
              </c:ext>
            </c:extLst>
          </c:dPt>
          <c:dPt>
            <c:idx val="2"/>
            <c:bubble3D val="0"/>
            <c:explosion val="17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5-856A-4938-BB01-D77FCC77CE37}"/>
              </c:ext>
            </c:extLst>
          </c:dPt>
          <c:dPt>
            <c:idx val="3"/>
            <c:bubble3D val="0"/>
            <c:explosion val="6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7-856A-4938-BB01-D77FCC77CE37}"/>
              </c:ext>
            </c:extLst>
          </c:dPt>
          <c:dPt>
            <c:idx val="4"/>
            <c:bubble3D val="0"/>
            <c:explosion val="5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9-856A-4938-BB01-D77FCC77CE37}"/>
              </c:ext>
            </c:extLst>
          </c:dPt>
          <c:dPt>
            <c:idx val="5"/>
            <c:bubble3D val="0"/>
            <c:explosion val="17"/>
            <c:spPr>
              <a:solidFill>
                <a:schemeClr val="accent6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B-856A-4938-BB01-D77FCC77CE37}"/>
              </c:ext>
            </c:extLst>
          </c:dPt>
          <c:dPt>
            <c:idx val="6"/>
            <c:bubble3D val="0"/>
            <c:explosion val="28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82550" h="120650"/>
                <a:bevelB w="82550" h="0"/>
              </a:sp3d>
            </c:spPr>
            <c:extLst>
              <c:ext xmlns:c16="http://schemas.microsoft.com/office/drawing/2014/chart" uri="{C3380CC4-5D6E-409C-BE32-E72D297353CC}">
                <c16:uniqueId val="{0000000D-856A-4938-BB01-D77FCC77CE37}"/>
              </c:ext>
            </c:extLst>
          </c:dPt>
          <c:dLbls>
            <c:dLbl>
              <c:idx val="0"/>
              <c:layout>
                <c:manualLayout>
                  <c:x val="2.4859340183503803E-2"/>
                  <c:y val="-0.11038861429505685"/>
                </c:manualLayout>
              </c:layout>
              <c:tx>
                <c:rich>
                  <a:bodyPr/>
                  <a:lstStyle/>
                  <a:p>
                    <a:fld id="{7B504098-C4E7-47A9-973B-649C7B04AF89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4A6098E8-9BD9-4CB6-8FD5-768C305D3A16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56A-4938-BB01-D77FCC77CE37}"/>
                </c:ext>
              </c:extLst>
            </c:dLbl>
            <c:dLbl>
              <c:idx val="1"/>
              <c:layout>
                <c:manualLayout>
                  <c:x val="1.6899306508750073E-2"/>
                  <c:y val="-3.4222466608941307E-2"/>
                </c:manualLayout>
              </c:layout>
              <c:tx>
                <c:rich>
                  <a:bodyPr/>
                  <a:lstStyle/>
                  <a:p>
                    <a:fld id="{DDBA3330-2F29-4800-89C7-8CF55DE70867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B3C6DB09-E27D-441F-9CC1-192FA53B7E37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093882769019442"/>
                      <c:h val="0.1583490813821594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56A-4938-BB01-D77FCC77CE37}"/>
                </c:ext>
              </c:extLst>
            </c:dLbl>
            <c:dLbl>
              <c:idx val="2"/>
              <c:layout>
                <c:manualLayout>
                  <c:x val="-2.5213050830988407E-2"/>
                  <c:y val="9.1010337588927792E-2"/>
                </c:manualLayout>
              </c:layout>
              <c:tx>
                <c:rich>
                  <a:bodyPr/>
                  <a:lstStyle/>
                  <a:p>
                    <a:fld id="{6C36F9EF-17DE-45C9-85F3-0B1F988D06E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66589560-AD49-4AE1-890E-E6B11EC820BA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6A-4938-BB01-D77FCC77CE37}"/>
                </c:ext>
              </c:extLst>
            </c:dLbl>
            <c:dLbl>
              <c:idx val="3"/>
              <c:layout>
                <c:manualLayout>
                  <c:x val="-2.0126985100366257E-2"/>
                  <c:y val="0.22448121266860213"/>
                </c:manualLayout>
              </c:layout>
              <c:tx>
                <c:rich>
                  <a:bodyPr/>
                  <a:lstStyle/>
                  <a:p>
                    <a:fld id="{545DC82E-3DF5-4DAA-BFFE-D58FD3D920D1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2EC50445-8A7E-4AB2-AF77-7637027A9F5F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56A-4938-BB01-D77FCC77CE37}"/>
                </c:ext>
              </c:extLst>
            </c:dLbl>
            <c:dLbl>
              <c:idx val="4"/>
              <c:layout>
                <c:manualLayout>
                  <c:x val="-9.8251156177202967E-2"/>
                  <c:y val="3.6246590567262968E-2"/>
                </c:manualLayout>
              </c:layout>
              <c:tx>
                <c:rich>
                  <a:bodyPr/>
                  <a:lstStyle/>
                  <a:p>
                    <a:fld id="{A8419DF3-5A90-443A-AD07-5CE55398CF5A}" type="CATEGORYNAME">
                      <a:rPr lang="en-GB"/>
                      <a:pPr/>
                      <a:t>[CATEGORY NAME]</a:t>
                    </a:fld>
                    <a:r>
                      <a:rPr lang="en-GB" baseline="0" dirty="0"/>
                      <a:t>, </a:t>
                    </a:r>
                    <a:fld id="{AA24D35A-20D7-4016-9FB9-8D9022B5AE9F}" type="VALUE">
                      <a:rPr lang="en-GB" sz="2800" baseline="0"/>
                      <a:pPr/>
                      <a:t>[VALUE]</a:t>
                    </a:fld>
                    <a:endParaRPr lang="en-GB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891355022807002"/>
                      <c:h val="0.185260624769767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56A-4938-BB01-D77FCC77CE37}"/>
                </c:ext>
              </c:extLst>
            </c:dLbl>
            <c:dLbl>
              <c:idx val="5"/>
              <c:layout>
                <c:manualLayout>
                  <c:x val="7.8764313452265547E-2"/>
                  <c:y val="0.20724652346498942"/>
                </c:manualLayout>
              </c:layout>
              <c:tx>
                <c:rich>
                  <a:bodyPr/>
                  <a:lstStyle/>
                  <a:p>
                    <a:fld id="{09A154A5-1145-46FB-8996-E9CDF7D0F50E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06952F41-9B4E-43A2-B5CE-8B98E7708336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856A-4938-BB01-D77FCC77CE37}"/>
                </c:ext>
              </c:extLst>
            </c:dLbl>
            <c:dLbl>
              <c:idx val="6"/>
              <c:layout>
                <c:manualLayout>
                  <c:x val="8.4043502769961358E-3"/>
                  <c:y val="0.13065749325867834"/>
                </c:manualLayout>
              </c:layout>
              <c:tx>
                <c:rich>
                  <a:bodyPr/>
                  <a:lstStyle/>
                  <a:p>
                    <a:fld id="{2CF374FA-D6AD-4044-BFB4-3204023AB02F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  <a:fld id="{6E282665-4485-4FDA-9AB0-4F3087741851}" type="VALUE">
                      <a:rPr lang="en-US" sz="2800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856A-4938-BB01-D77FCC77CE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19050" cap="flat" cmpd="sng" algn="ctr">
                  <a:solidFill>
                    <a:schemeClr val="accent5">
                      <a:lumMod val="50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Region!$B$2:$B$8</c:f>
              <c:strCache>
                <c:ptCount val="7"/>
                <c:pt idx="0">
                  <c:v>East England</c:v>
                </c:pt>
                <c:pt idx="1">
                  <c:v>Greater London</c:v>
                </c:pt>
                <c:pt idx="2">
                  <c:v>North East England</c:v>
                </c:pt>
                <c:pt idx="3">
                  <c:v>North West England</c:v>
                </c:pt>
                <c:pt idx="4">
                  <c:v>South East England (excluding London)</c:v>
                </c:pt>
                <c:pt idx="5">
                  <c:v>South West England</c:v>
                </c:pt>
                <c:pt idx="6">
                  <c:v>Yorkshire and Humberside</c:v>
                </c:pt>
              </c:strCache>
            </c:strRef>
          </c:cat>
          <c:val>
            <c:numRef>
              <c:f>Region!$C$2:$C$8</c:f>
              <c:numCache>
                <c:formatCode>0%</c:formatCode>
                <c:ptCount val="7"/>
                <c:pt idx="0">
                  <c:v>0.16412213740458015</c:v>
                </c:pt>
                <c:pt idx="1">
                  <c:v>0.41984732824427479</c:v>
                </c:pt>
                <c:pt idx="2">
                  <c:v>1.5267175572519083E-2</c:v>
                </c:pt>
                <c:pt idx="3">
                  <c:v>3.4351145038167941E-2</c:v>
                </c:pt>
                <c:pt idx="4">
                  <c:v>0.24809160305343511</c:v>
                </c:pt>
                <c:pt idx="5">
                  <c:v>7.2519083969465645E-2</c:v>
                </c:pt>
                <c:pt idx="6">
                  <c:v>4.5801526717557252E-2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56A-4938-BB01-D77FCC77CE3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256491615428293"/>
          <c:y val="7.1202672401958558E-2"/>
          <c:w val="0.61958733260532217"/>
          <c:h val="0.89046593145105957"/>
        </c:manualLayout>
      </c:layout>
      <c:barChart>
        <c:barDir val="bar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"/>
        <c:axId val="204198816"/>
        <c:axId val="204203136"/>
      </c:barChart>
      <c:catAx>
        <c:axId val="204198816"/>
        <c:scaling>
          <c:orientation val="minMax"/>
        </c:scaling>
        <c:delete val="0"/>
        <c:axPos val="l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0"/>
        <c:lblAlgn val="ctr"/>
        <c:lblOffset val="10"/>
        <c:tickLblSkip val="1"/>
        <c:noMultiLvlLbl val="0"/>
      </c:catAx>
      <c:valAx>
        <c:axId val="2042031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22924340339809"/>
          <c:y val="0.14663173188191531"/>
          <c:w val="0.7047454629668618"/>
          <c:h val="0.693515376763629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39-4482-A299-2158D7C4E93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939-4482-A299-2158D7C4E93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939-4482-A299-2158D7C4E938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939-4482-A299-2158D7C4E93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939-4482-A299-2158D7C4E938}"/>
              </c:ext>
            </c:extLst>
          </c:dPt>
          <c:dLbls>
            <c:dLbl>
              <c:idx val="0"/>
              <c:layout>
                <c:manualLayout>
                  <c:x val="-4.456388942473505E-3"/>
                  <c:y val="-1.6687526074259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939-4482-A299-2158D7C4E938}"/>
                </c:ext>
              </c:extLst>
            </c:dLbl>
            <c:dLbl>
              <c:idx val="1"/>
              <c:layout>
                <c:manualLayout>
                  <c:x val="1.8559762435040831E-3"/>
                  <c:y val="-4.17188151856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939-4482-A299-2158D7C4E9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'No of Issues'!$L$4:$L$8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f>'No of Issues'!$M$4:$M$8</c:f>
              <c:numCache>
                <c:formatCode>0%</c:formatCode>
                <c:ptCount val="5"/>
                <c:pt idx="0">
                  <c:v>0.21951219512195122</c:v>
                </c:pt>
                <c:pt idx="1">
                  <c:v>0.2264808362369338</c:v>
                </c:pt>
                <c:pt idx="2">
                  <c:v>0.15331010452961671</c:v>
                </c:pt>
                <c:pt idx="3">
                  <c:v>0.10452961672473868</c:v>
                </c:pt>
                <c:pt idx="4">
                  <c:v>6.968641114982578E-2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939-4482-A299-2158D7C4E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-27"/>
        <c:axId val="204198816"/>
        <c:axId val="204203136"/>
      </c:barChart>
      <c:catAx>
        <c:axId val="2041988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 b="1" dirty="0">
                    <a:solidFill>
                      <a:schemeClr val="tx1"/>
                    </a:solidFill>
                  </a:rPr>
                  <a:t>Respondents could select</a:t>
                </a:r>
                <a:r>
                  <a:rPr lang="en-GB" sz="2000" b="1" baseline="0" dirty="0">
                    <a:solidFill>
                      <a:schemeClr val="tx1"/>
                    </a:solidFill>
                  </a:rPr>
                  <a:t> more than one issue</a:t>
                </a:r>
                <a:endParaRPr lang="en-GB" sz="2000" b="1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.21059208672273699"/>
              <c:y val="0.951089184029241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1"/>
        <c:lblAlgn val="ctr"/>
        <c:lblOffset val="100"/>
        <c:noMultiLvlLbl val="0"/>
      </c:catAx>
      <c:valAx>
        <c:axId val="20420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141309004796686E-2"/>
          <c:y val="0.14663173188191531"/>
          <c:w val="0.90283334543994509"/>
          <c:h val="0.6127832237873639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36-4500-877D-6FD2E32F4CE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136-4500-877D-6FD2E32F4CE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136-4500-877D-6FD2E32F4CEE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136-4500-877D-6FD2E32F4CE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136-4500-877D-6FD2E32F4CEE}"/>
              </c:ext>
            </c:extLst>
          </c:dPt>
          <c:dLbls>
            <c:dLbl>
              <c:idx val="0"/>
              <c:layout>
                <c:manualLayout>
                  <c:x val="-4.456388942473505E-3"/>
                  <c:y val="-1.6687526074259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36-4500-877D-6FD2E32F4CEE}"/>
                </c:ext>
              </c:extLst>
            </c:dLbl>
            <c:dLbl>
              <c:idx val="1"/>
              <c:layout>
                <c:manualLayout>
                  <c:x val="1.8559762435040831E-3"/>
                  <c:y val="-4.17188151856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36-4500-877D-6FD2E32F4C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'No of Days'!$C$5:$C$11</c:f>
              <c:strCache>
                <c:ptCount val="7"/>
                <c:pt idx="0">
                  <c:v>No absences</c:v>
                </c:pt>
                <c:pt idx="1">
                  <c:v>1 to 10 days</c:v>
                </c:pt>
                <c:pt idx="2">
                  <c:v>11 to 20 days</c:v>
                </c:pt>
                <c:pt idx="3">
                  <c:v>21 to 30 days</c:v>
                </c:pt>
                <c:pt idx="4">
                  <c:v>31 to 40 days</c:v>
                </c:pt>
                <c:pt idx="5">
                  <c:v>Between 41 and 99 days</c:v>
                </c:pt>
                <c:pt idx="6">
                  <c:v>100 days or more</c:v>
                </c:pt>
              </c:strCache>
            </c:strRef>
          </c:cat>
          <c:val>
            <c:numRef>
              <c:f>'No of Days'!$D$5:$D$11</c:f>
              <c:numCache>
                <c:formatCode>0.0%</c:formatCode>
                <c:ptCount val="7"/>
                <c:pt idx="0">
                  <c:v>0.25925925925925924</c:v>
                </c:pt>
                <c:pt idx="1">
                  <c:v>0.51388888888888884</c:v>
                </c:pt>
                <c:pt idx="2">
                  <c:v>8.7962962962962965E-2</c:v>
                </c:pt>
                <c:pt idx="3">
                  <c:v>6.0185185185185182E-2</c:v>
                </c:pt>
                <c:pt idx="4">
                  <c:v>1.3888888888888888E-2</c:v>
                </c:pt>
                <c:pt idx="5">
                  <c:v>2.3148148148148147E-2</c:v>
                </c:pt>
                <c:pt idx="6">
                  <c:v>4.1666666666666664E-2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136-4500-877D-6FD2E32F4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-27"/>
        <c:axId val="204198816"/>
        <c:axId val="204203136"/>
      </c:barChart>
      <c:catAx>
        <c:axId val="2041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1"/>
        <c:lblAlgn val="ctr"/>
        <c:lblOffset val="100"/>
        <c:noMultiLvlLbl val="0"/>
      </c:catAx>
      <c:valAx>
        <c:axId val="20420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511666435727668E-2"/>
          <c:y val="0.22520869308964922"/>
          <c:w val="0.95904387238511768"/>
          <c:h val="0.670612641563848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'Wage v Costs'!$G$1</c:f>
              <c:strCache>
                <c:ptCount val="1"/>
                <c:pt idx="0">
                  <c:v>Salary Trend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'Wage v Costs'!$F$2:$F$9</c:f>
              <c:strCache>
                <c:ptCount val="8"/>
                <c:pt idx="0">
                  <c:v>No change</c:v>
                </c:pt>
                <c:pt idx="1">
                  <c:v>£1 to £99</c:v>
                </c:pt>
                <c:pt idx="2">
                  <c:v>£100 to £499</c:v>
                </c:pt>
                <c:pt idx="3">
                  <c:v>£500 to £999</c:v>
                </c:pt>
                <c:pt idx="4">
                  <c:v>£1,000 to £1,499</c:v>
                </c:pt>
                <c:pt idx="5">
                  <c:v>£1,500 to £1,999</c:v>
                </c:pt>
                <c:pt idx="6">
                  <c:v>£2,000 to £2,499</c:v>
                </c:pt>
                <c:pt idx="7">
                  <c:v>£2,500 and above</c:v>
                </c:pt>
              </c:strCache>
            </c:strRef>
          </c:cat>
          <c:val>
            <c:numRef>
              <c:f>'Wage v Costs'!$G$2:$G$9</c:f>
              <c:numCache>
                <c:formatCode>0%</c:formatCode>
                <c:ptCount val="8"/>
                <c:pt idx="0">
                  <c:v>0.43229166666666669</c:v>
                </c:pt>
                <c:pt idx="1">
                  <c:v>0.13541666666666666</c:v>
                </c:pt>
                <c:pt idx="2">
                  <c:v>0.15104166666666666</c:v>
                </c:pt>
                <c:pt idx="3">
                  <c:v>7.2916666666666671E-2</c:v>
                </c:pt>
                <c:pt idx="4">
                  <c:v>0.109375</c:v>
                </c:pt>
                <c:pt idx="5">
                  <c:v>2.0833333333333332E-2</c:v>
                </c:pt>
                <c:pt idx="6">
                  <c:v>4.1666666666666664E-2</c:v>
                </c:pt>
                <c:pt idx="7">
                  <c:v>3.6458333333333336E-2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DE-4D02-A4FE-CF354FB6CCBB}"/>
            </c:ext>
          </c:extLst>
        </c:ser>
        <c:ser>
          <c:idx val="1"/>
          <c:order val="1"/>
          <c:tx>
            <c:strRef>
              <c:f>'Wage v Costs'!$H$1</c:f>
              <c:strCache>
                <c:ptCount val="1"/>
                <c:pt idx="0">
                  <c:v>Housing Cost Trend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'Wage v Costs'!$F$2:$F$9</c:f>
              <c:strCache>
                <c:ptCount val="8"/>
                <c:pt idx="0">
                  <c:v>No change</c:v>
                </c:pt>
                <c:pt idx="1">
                  <c:v>£1 to £99</c:v>
                </c:pt>
                <c:pt idx="2">
                  <c:v>£100 to £499</c:v>
                </c:pt>
                <c:pt idx="3">
                  <c:v>£500 to £999</c:v>
                </c:pt>
                <c:pt idx="4">
                  <c:v>£1,000 to £1,499</c:v>
                </c:pt>
                <c:pt idx="5">
                  <c:v>£1,500 to £1,999</c:v>
                </c:pt>
                <c:pt idx="6">
                  <c:v>£2,000 to £2,499</c:v>
                </c:pt>
                <c:pt idx="7">
                  <c:v>£2,500 and above</c:v>
                </c:pt>
              </c:strCache>
            </c:strRef>
          </c:cat>
          <c:val>
            <c:numRef>
              <c:f>'Wage v Costs'!$H$2:$H$9</c:f>
              <c:numCache>
                <c:formatCode>0%</c:formatCode>
                <c:ptCount val="8"/>
                <c:pt idx="0">
                  <c:v>8.673469387755102E-2</c:v>
                </c:pt>
                <c:pt idx="1">
                  <c:v>0.20408163265306123</c:v>
                </c:pt>
                <c:pt idx="2">
                  <c:v>0.31122448979591838</c:v>
                </c:pt>
                <c:pt idx="3">
                  <c:v>0.1683673469387755</c:v>
                </c:pt>
                <c:pt idx="4">
                  <c:v>0.10204081632653061</c:v>
                </c:pt>
                <c:pt idx="5">
                  <c:v>3.0612244897959183E-2</c:v>
                </c:pt>
                <c:pt idx="6">
                  <c:v>2.0408163265306121E-2</c:v>
                </c:pt>
                <c:pt idx="7">
                  <c:v>7.6530612244897961E-2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DE-4D02-A4FE-CF354FB6CCB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48"/>
        <c:overlap val="-4"/>
        <c:axId val="1288424207"/>
        <c:axId val="1288421327"/>
      </c:barChart>
      <c:catAx>
        <c:axId val="128842420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8421327"/>
        <c:crosses val="autoZero"/>
        <c:auto val="1"/>
        <c:lblAlgn val="ctr"/>
        <c:lblOffset val="100"/>
        <c:noMultiLvlLbl val="0"/>
      </c:catAx>
      <c:valAx>
        <c:axId val="1288421327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12884242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590728525512649"/>
          <c:y val="0.27775034458576037"/>
          <c:w val="0.24928739330990538"/>
          <c:h val="0.140893001385669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549196987368144E-2"/>
          <c:y val="0.23441706858157599"/>
          <c:w val="0.92501838076073184"/>
          <c:h val="0.5451048639726502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7C5-42B6-8DA0-031E73ECE0A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7C5-42B6-8DA0-031E73ECE0A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7C5-42B6-8DA0-031E73ECE0A6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7C5-42B6-8DA0-031E73ECE0A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7C5-42B6-8DA0-031E73ECE0A6}"/>
              </c:ext>
            </c:extLst>
          </c:dPt>
          <c:dLbls>
            <c:dLbl>
              <c:idx val="0"/>
              <c:layout>
                <c:manualLayout>
                  <c:x val="-4.456388942473505E-3"/>
                  <c:y val="-1.6687526074259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7C5-42B6-8DA0-031E73ECE0A6}"/>
                </c:ext>
              </c:extLst>
            </c:dLbl>
            <c:dLbl>
              <c:idx val="1"/>
              <c:layout>
                <c:manualLayout>
                  <c:x val="1.8559762435040831E-3"/>
                  <c:y val="-4.17188151856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7C5-42B6-8DA0-031E73ECE0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'Wage v Costs'!$F$15:$F$20</c:f>
              <c:strCache>
                <c:ptCount val="6"/>
                <c:pt idx="0">
                  <c:v>£1 to £100</c:v>
                </c:pt>
                <c:pt idx="1">
                  <c:v>£100 to £499</c:v>
                </c:pt>
                <c:pt idx="2">
                  <c:v>£500 to £999</c:v>
                </c:pt>
                <c:pt idx="3">
                  <c:v>£1,000 to £1,499</c:v>
                </c:pt>
                <c:pt idx="4">
                  <c:v>£1,500 to £1,999</c:v>
                </c:pt>
                <c:pt idx="5">
                  <c:v>£2,000 or more</c:v>
                </c:pt>
              </c:strCache>
            </c:strRef>
          </c:cat>
          <c:val>
            <c:numRef>
              <c:f>'Wage v Costs'!$G$15:$G$20</c:f>
              <c:numCache>
                <c:formatCode>0%</c:formatCode>
                <c:ptCount val="6"/>
                <c:pt idx="0">
                  <c:v>0.22222222222222221</c:v>
                </c:pt>
                <c:pt idx="1">
                  <c:v>0.37037037037037035</c:v>
                </c:pt>
                <c:pt idx="2">
                  <c:v>0.14074074074074075</c:v>
                </c:pt>
                <c:pt idx="3">
                  <c:v>0.13333333333333333</c:v>
                </c:pt>
                <c:pt idx="4">
                  <c:v>1.4814814814814815E-2</c:v>
                </c:pt>
                <c:pt idx="5">
                  <c:v>0.11851851851851852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7C5-42B6-8DA0-031E73ECE0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8"/>
        <c:axId val="204198816"/>
        <c:axId val="204203136"/>
      </c:barChart>
      <c:catAx>
        <c:axId val="2041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1"/>
        <c:lblAlgn val="ctr"/>
        <c:lblOffset val="100"/>
        <c:noMultiLvlLbl val="0"/>
      </c:catAx>
      <c:valAx>
        <c:axId val="20420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256491615428293"/>
          <c:y val="7.1202672401958558E-2"/>
          <c:w val="0.61958733260532217"/>
          <c:h val="0.89046593145105957"/>
        </c:manualLayout>
      </c:layout>
      <c:barChart>
        <c:barDir val="bar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"/>
        <c:axId val="204198816"/>
        <c:axId val="204203136"/>
      </c:barChart>
      <c:catAx>
        <c:axId val="204198816"/>
        <c:scaling>
          <c:orientation val="minMax"/>
        </c:scaling>
        <c:delete val="0"/>
        <c:axPos val="l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0"/>
        <c:lblAlgn val="ctr"/>
        <c:lblOffset val="10"/>
        <c:tickLblSkip val="1"/>
        <c:noMultiLvlLbl val="0"/>
      </c:catAx>
      <c:valAx>
        <c:axId val="2042031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116381696597497E-2"/>
          <c:y val="5.5307545032898281E-2"/>
          <c:w val="0.87672326239948384"/>
          <c:h val="0.860472171286808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E7F-48C3-9662-188FACA7156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E7F-48C3-9662-188FACA7156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E7F-48C3-9662-188FACA7156B}"/>
              </c:ext>
            </c:extLst>
          </c:dPt>
          <c:dPt>
            <c:idx val="3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E7F-48C3-9662-188FACA7156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E7F-48C3-9662-188FACA7156B}"/>
              </c:ext>
            </c:extLst>
          </c:dPt>
          <c:dLbls>
            <c:dLbl>
              <c:idx val="0"/>
              <c:layout>
                <c:manualLayout>
                  <c:x val="-4.456388942473505E-3"/>
                  <c:y val="-1.6687526074259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7F-48C3-9662-188FACA7156B}"/>
                </c:ext>
              </c:extLst>
            </c:dLbl>
            <c:dLbl>
              <c:idx val="1"/>
              <c:layout>
                <c:manualLayout>
                  <c:x val="1.8559762435040831E-3"/>
                  <c:y val="-4.1718815185649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7F-48C3-9662-188FACA715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Eviction!$F$8:$F$10</c:f>
              <c:strCache>
                <c:ptCount val="3"/>
                <c:pt idx="0">
                  <c:v>1</c:v>
                </c:pt>
                <c:pt idx="1">
                  <c:v>2</c:v>
                </c:pt>
                <c:pt idx="2">
                  <c:v>3 or more</c:v>
                </c:pt>
              </c:strCache>
            </c:strRef>
          </c:cat>
          <c:val>
            <c:numRef>
              <c:f>Eviction!$G$8:$G$10</c:f>
              <c:numCache>
                <c:formatCode>0%</c:formatCode>
                <c:ptCount val="3"/>
                <c:pt idx="0">
                  <c:v>0.52777777777777779</c:v>
                </c:pt>
                <c:pt idx="1">
                  <c:v>0.25</c:v>
                </c:pt>
                <c:pt idx="2">
                  <c:v>0.22222222222222221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E7F-48C3-9662-188FACA715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overlap val="-27"/>
        <c:axId val="204198816"/>
        <c:axId val="204203136"/>
      </c:barChart>
      <c:catAx>
        <c:axId val="20419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1"/>
        <c:lblAlgn val="ctr"/>
        <c:lblOffset val="100"/>
        <c:noMultiLvlLbl val="0"/>
      </c:catAx>
      <c:valAx>
        <c:axId val="20420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256491615428293"/>
          <c:y val="7.1202672401958558E-2"/>
          <c:w val="0.61958733260532217"/>
          <c:h val="0.89046593145105957"/>
        </c:manualLayout>
      </c:layout>
      <c:barChart>
        <c:barDir val="bar"/>
        <c:grouping val="clustered"/>
        <c:varyColors val="0"/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"/>
        <c:axId val="204198816"/>
        <c:axId val="204203136"/>
      </c:barChart>
      <c:catAx>
        <c:axId val="204198816"/>
        <c:scaling>
          <c:orientation val="minMax"/>
        </c:scaling>
        <c:delete val="0"/>
        <c:axPos val="l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t" anchorCtr="0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defRPr>
            </a:pPr>
            <a:endParaRPr lang="en-US"/>
          </a:p>
        </c:txPr>
        <c:crossAx val="204203136"/>
        <c:crosses val="autoZero"/>
        <c:auto val="0"/>
        <c:lblAlgn val="ctr"/>
        <c:lblOffset val="10"/>
        <c:tickLblSkip val="1"/>
        <c:noMultiLvlLbl val="0"/>
      </c:catAx>
      <c:valAx>
        <c:axId val="2042031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crossAx val="20419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0.01526</cdr:x>
      <cdr:y>0.09015</cdr:y>
    </cdr:from>
    <cdr:to>
      <cdr:x>0.26034</cdr:x>
      <cdr:y>0.15674</cdr:y>
    </cdr:to>
    <cdr:sp macro="" textlink="">
      <cdr:nvSpPr>
        <cdr:cNvPr id="2" name="Right Brace 1">
          <a:extLst xmlns:a="http://schemas.openxmlformats.org/drawingml/2006/main">
            <a:ext uri="{FF2B5EF4-FFF2-40B4-BE49-F238E27FC236}">
              <a16:creationId xmlns:a16="http://schemas.microsoft.com/office/drawing/2014/main" id="{BCC814ED-0DD3-DD32-23F6-447E61781EFF}"/>
            </a:ext>
          </a:extLst>
        </cdr:cNvPr>
        <cdr:cNvSpPr/>
      </cdr:nvSpPr>
      <cdr:spPr>
        <a:xfrm xmlns:a="http://schemas.openxmlformats.org/drawingml/2006/main" rot="16200000">
          <a:off x="1469007" y="-903792"/>
          <a:ext cx="285637" cy="2866560"/>
        </a:xfrm>
        <a:prstGeom xmlns:a="http://schemas.openxmlformats.org/drawingml/2006/main" prst="rightBrace">
          <a:avLst>
            <a:gd name="adj1" fmla="val 8333"/>
            <a:gd name="adj2" fmla="val 48452"/>
          </a:avLst>
        </a:prstGeom>
        <a:ln xmlns:a="http://schemas.openxmlformats.org/drawingml/2006/main">
          <a:solidFill>
            <a:schemeClr val="accent4">
              <a:lumMod val="50000"/>
            </a:schemeClr>
          </a:solidFill>
        </a:ln>
      </cdr:spPr>
      <cdr:style>
        <a:lnRef xmlns:a="http://schemas.openxmlformats.org/drawingml/2006/main" idx="2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endParaRPr lang="en-GB" sz="1100"/>
        </a:p>
      </cdr:txBody>
    </cdr:sp>
  </cdr:relSizeAnchor>
  <cdr:relSizeAnchor xmlns:cdr="http://schemas.openxmlformats.org/drawingml/2006/chartDrawing">
    <cdr:from>
      <cdr:x>0.03327</cdr:x>
      <cdr:y>0.00181</cdr:y>
    </cdr:from>
    <cdr:to>
      <cdr:x>0.23896</cdr:x>
      <cdr:y>0.05686</cdr:y>
    </cdr:to>
    <cdr:sp macro="" textlink="">
      <cdr:nvSpPr>
        <cdr:cNvPr id="3" name="TextBox 11">
          <a:extLst xmlns:a="http://schemas.openxmlformats.org/drawingml/2006/main">
            <a:ext uri="{FF2B5EF4-FFF2-40B4-BE49-F238E27FC236}">
              <a16:creationId xmlns:a16="http://schemas.microsoft.com/office/drawing/2014/main" id="{A5786DD5-C39C-111A-A8BB-00FE3E2BC109}"/>
            </a:ext>
          </a:extLst>
        </cdr:cNvPr>
        <cdr:cNvSpPr txBox="1"/>
      </cdr:nvSpPr>
      <cdr:spPr>
        <a:xfrm xmlns:a="http://schemas.openxmlformats.org/drawingml/2006/main">
          <a:off x="389119" y="7769"/>
          <a:ext cx="2405916" cy="2361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8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Varied intervals</a:t>
          </a:r>
          <a:endParaRPr lang="en-GB" sz="1200" b="1" dirty="0">
            <a:solidFill>
              <a:schemeClr val="accent4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0.04853</cdr:x>
      <cdr:y>0.02361</cdr:y>
    </cdr:from>
    <cdr:to>
      <cdr:x>0.33612</cdr:x>
      <cdr:y>0.79963</cdr:y>
    </cdr:to>
    <cdr:grpSp>
      <cdr:nvGrpSpPr>
        <cdr:cNvPr id="9" name="Group 8">
          <a:extLst xmlns:a="http://schemas.openxmlformats.org/drawingml/2006/main">
            <a:ext uri="{FF2B5EF4-FFF2-40B4-BE49-F238E27FC236}">
              <a16:creationId xmlns:a16="http://schemas.microsoft.com/office/drawing/2014/main" id="{90CF23F9-67F3-8DD8-9FBB-A63CF96BAA46}"/>
            </a:ext>
          </a:extLst>
        </cdr:cNvPr>
        <cdr:cNvGrpSpPr/>
      </cdr:nvGrpSpPr>
      <cdr:grpSpPr>
        <a:xfrm xmlns:a="http://schemas.openxmlformats.org/drawingml/2006/main">
          <a:off x="578143" y="121764"/>
          <a:ext cx="3426087" cy="4002163"/>
          <a:chOff x="984796" y="800452"/>
          <a:chExt cx="2855508" cy="4269388"/>
        </a:xfrm>
      </cdr:grpSpPr>
      <cdr:sp macro="" textlink="">
        <cdr:nvSpPr>
          <cdr:cNvPr id="2" name="Right Brace 1">
            <a:extLst xmlns:a="http://schemas.openxmlformats.org/drawingml/2006/main">
              <a:ext uri="{FF2B5EF4-FFF2-40B4-BE49-F238E27FC236}">
                <a16:creationId xmlns:a16="http://schemas.microsoft.com/office/drawing/2014/main" id="{F0808A72-5A5B-C736-894D-D94FAD89DB92}"/>
              </a:ext>
            </a:extLst>
          </cdr:cNvPr>
          <cdr:cNvSpPr/>
        </cdr:nvSpPr>
        <cdr:spPr>
          <a:xfrm xmlns:a="http://schemas.openxmlformats.org/drawingml/2006/main" rot="16200000">
            <a:off x="2273179" y="40393"/>
            <a:ext cx="278130" cy="2791460"/>
          </a:xfrm>
          <a:prstGeom xmlns:a="http://schemas.openxmlformats.org/drawingml/2006/main" prst="rightBrace">
            <a:avLst>
              <a:gd name="adj1" fmla="val 8333"/>
              <a:gd name="adj2" fmla="val 48452"/>
            </a:avLst>
          </a:prstGeom>
          <a:ln xmlns:a="http://schemas.openxmlformats.org/drawingml/2006/main">
            <a:solidFill>
              <a:schemeClr val="accent4">
                <a:lumMod val="50000"/>
              </a:schemeClr>
            </a:solidFill>
          </a:ln>
        </cdr:spPr>
        <cdr:style>
          <a:lnRef xmlns:a="http://schemas.openxmlformats.org/drawingml/2006/main" idx="2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1">
            <a:schemeClr val="accent1"/>
          </a:effectRef>
          <a:fontRef xmlns:a="http://schemas.openxmlformats.org/drawingml/2006/main" idx="minor">
            <a:schemeClr val="tx1"/>
          </a:fontRef>
        </cdr:style>
        <cdr:txBody>
          <a:bodyPr xmlns:a="http://schemas.openxmlformats.org/drawingml/2006/main"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 xmlns:a="http://schemas.openxmlformats.org/drawingml/2006/main"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l"/>
            <a:endParaRPr lang="en-GB" sz="1100"/>
          </a:p>
        </cdr:txBody>
      </cdr:sp>
      <cdr:cxnSp macro="">
        <cdr:nvCxnSpPr>
          <cdr:cNvPr id="3" name="Straight Connector 2">
            <a:extLst xmlns:a="http://schemas.openxmlformats.org/drawingml/2006/main">
              <a:ext uri="{FF2B5EF4-FFF2-40B4-BE49-F238E27FC236}">
                <a16:creationId xmlns:a16="http://schemas.microsoft.com/office/drawing/2014/main" id="{AD50A250-3541-41B2-87BD-65AC68298224}"/>
              </a:ext>
            </a:extLst>
          </cdr:cNvPr>
          <cdr:cNvCxnSpPr/>
        </cdr:nvCxnSpPr>
        <cdr:spPr>
          <a:xfrm xmlns:a="http://schemas.openxmlformats.org/drawingml/2006/main">
            <a:off x="1013460" y="1455420"/>
            <a:ext cx="5080" cy="3601720"/>
          </a:xfrm>
          <a:prstGeom xmlns:a="http://schemas.openxmlformats.org/drawingml/2006/main" prst="line">
            <a:avLst/>
          </a:prstGeom>
          <a:ln xmlns:a="http://schemas.openxmlformats.org/drawingml/2006/main"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6" name="Straight Connector 5">
            <a:extLst xmlns:a="http://schemas.openxmlformats.org/drawingml/2006/main">
              <a:ext uri="{FF2B5EF4-FFF2-40B4-BE49-F238E27FC236}">
                <a16:creationId xmlns:a16="http://schemas.microsoft.com/office/drawing/2014/main" id="{684A6D4D-0622-D648-F7C9-84E9644D61EC}"/>
              </a:ext>
            </a:extLst>
          </cdr:cNvPr>
          <cdr:cNvCxnSpPr/>
        </cdr:nvCxnSpPr>
        <cdr:spPr>
          <a:xfrm xmlns:a="http://schemas.openxmlformats.org/drawingml/2006/main">
            <a:off x="2353579" y="1468120"/>
            <a:ext cx="5080" cy="3601720"/>
          </a:xfrm>
          <a:prstGeom xmlns:a="http://schemas.openxmlformats.org/drawingml/2006/main" prst="line">
            <a:avLst/>
          </a:prstGeom>
          <a:ln xmlns:a="http://schemas.openxmlformats.org/drawingml/2006/main"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Connector 6">
            <a:extLst xmlns:a="http://schemas.openxmlformats.org/drawingml/2006/main">
              <a:ext uri="{FF2B5EF4-FFF2-40B4-BE49-F238E27FC236}">
                <a16:creationId xmlns:a16="http://schemas.microsoft.com/office/drawing/2014/main" id="{684A6D4D-0622-D648-F7C9-84E9644D61EC}"/>
              </a:ext>
            </a:extLst>
          </cdr:cNvPr>
          <cdr:cNvCxnSpPr/>
        </cdr:nvCxnSpPr>
        <cdr:spPr>
          <a:xfrm xmlns:a="http://schemas.openxmlformats.org/drawingml/2006/main">
            <a:off x="3807460" y="1460500"/>
            <a:ext cx="5080" cy="3601720"/>
          </a:xfrm>
          <a:prstGeom xmlns:a="http://schemas.openxmlformats.org/drawingml/2006/main" prst="line">
            <a:avLst/>
          </a:prstGeom>
          <a:ln xmlns:a="http://schemas.openxmlformats.org/drawingml/2006/main"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tx1"/>
          </a:fontRef>
        </cdr:style>
      </cdr:cxnSp>
      <cdr:sp macro="" textlink="">
        <cdr:nvSpPr>
          <cdr:cNvPr id="8" name="TextBox 11">
            <a:extLst xmlns:a="http://schemas.openxmlformats.org/drawingml/2006/main">
              <a:ext uri="{FF2B5EF4-FFF2-40B4-BE49-F238E27FC236}">
                <a16:creationId xmlns:a16="http://schemas.microsoft.com/office/drawing/2014/main" id="{B5788B01-6592-DEEF-B077-F5C2A137182F}"/>
              </a:ext>
            </a:extLst>
          </cdr:cNvPr>
          <cdr:cNvSpPr txBox="1"/>
        </cdr:nvSpPr>
        <cdr:spPr>
          <a:xfrm xmlns:a="http://schemas.openxmlformats.org/drawingml/2006/main">
            <a:off x="984796" y="800452"/>
            <a:ext cx="2855508" cy="426179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 cmpd="sng">
            <a:noFill/>
          </a:ln>
        </cdr:spPr>
        <cdr:style>
          <a:lnRef xmlns:a="http://schemas.openxmlformats.org/drawingml/2006/main" idx="0">
            <a:scrgbClr r="0" g="0" b="0"/>
          </a:lnRef>
          <a:fillRef xmlns:a="http://schemas.openxmlformats.org/drawingml/2006/main" idx="0">
            <a:scrgbClr r="0" g="0" b="0"/>
          </a:fillRef>
          <a:effectRef xmlns:a="http://schemas.openxmlformats.org/drawingml/2006/main" idx="0">
            <a:scrgbClr r="0" g="0" b="0"/>
          </a:effectRef>
          <a:fontRef xmlns:a="http://schemas.openxmlformats.org/drawingml/2006/main" idx="minor">
            <a:schemeClr val="dk1"/>
          </a:fontRef>
        </cdr:style>
        <cdr:txBody>
          <a:bodyPr xmlns:a="http://schemas.openxmlformats.org/drawingml/2006/main" wrap="square" rtlCol="0" anchor="t"/>
          <a:lstStyle xmlns:a="http://schemas.openxmlformats.org/drawingml/2006/main"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 xmlns:a="http://schemas.openxmlformats.org/drawingml/2006/main">
            <a:pPr algn="ctr"/>
            <a:r>
              <a:rPr lang="en-GB" sz="20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Varied intervals</a:t>
            </a:r>
            <a:endParaRPr lang="en-GB" sz="14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dr:txBody>
      </cdr:sp>
    </cdr:grp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F150C-4916-4484-AADC-7A928A18E8F2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C29D0-822B-4FAA-A5B1-E8642DAD62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46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183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921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F106BE-C3C0-2874-0408-F73234A48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BF13F1-64F3-01CE-74E1-3480934A35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E3F082-5AFB-6342-178F-9832C9A1A1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D8A943-B20B-A011-264E-E1D2EF44A3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303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EE6C8-AE66-4877-6E8D-752F08164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511800-E7FF-6B77-CD10-0C2801A090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458694-89EF-18F3-BB39-A3BE4F818A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C3154-8BA5-8A53-AC18-C9F1DEBF12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564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273D68-AE59-40CB-EAB3-AD852918D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FF379F-3F50-4D01-376B-AF2AE3F411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218F66-EE48-0628-A799-14837745D4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A0C55-5E49-6DC8-3500-E36389125F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5755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791BC-4B49-D75C-3191-80A846F49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D107E5-4483-84DF-A6BF-E70ED9B23B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02EF6E-8B2A-CAC3-AC7D-DECFA00FCA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93597-7D8A-A051-16BD-906B9705C2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06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4FF33-ABAB-F9AD-91A4-AD240DF4E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D4B08E-1078-7B97-3B27-76C9934DA9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E933BE-5483-9BC8-305D-6C76743C6B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2AE6B6-DA9E-C3F6-473C-EA52C847E3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1C29D0-822B-4FAA-A5B1-E8642DAD62A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79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1E25F-C760-FE3E-830D-BF622B90C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4D3DA-F711-F0E9-182C-CAC8E8115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18EE1-EED6-94F0-611C-05B7C47E2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1A1E3-1302-8A03-4D0C-3B0FB94C6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19930B-EE06-9A22-86E8-78AD98916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77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60BF-B8F2-9EB3-7DB0-0C3FC0D90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8DEBA-F29C-4A29-C71B-944358EE1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1FCD49-E482-CE06-8726-446791F85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BC990-046F-C96A-235C-E348293EA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C508F-6BE1-20EC-5A0B-49B09E16C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39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244AE9-AFF1-1149-C79C-68E4BE5BE5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D9AF9D-A77D-94C8-6CA3-7E98FB993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83B36-3223-422F-00AF-5947ACE42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F8663-2F59-C2F2-72A1-B551703F6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9612B-3610-612A-E785-4996205F7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0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F017-29F8-4A80-CD28-A199CAB08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4743D-757A-3DB9-7D84-2A95F4FC0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29574A-B4AC-D25E-D54B-C708621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3CAF5-21AE-301C-3B93-4A745FFB2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9CDDB-09E5-22A2-EBA7-3450908A9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2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60F64-2D8D-C7D4-0388-AD0BD5A0B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852F1-C464-6382-7926-01C67E21C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2CDE5-A9C6-A0FF-FAFD-86CEBC20F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42338-13CA-3C83-8F3A-9D07DE3C1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284DF-523D-6513-E709-9615A2147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236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3D5BB-F96E-970F-4733-5135E7852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4C544-5EEB-BB09-FC72-2833F293B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5B097-7813-BD1F-4762-792A0398F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5FD56-EC8B-B2C6-61F7-E400F434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3FE27-07F8-611E-04FE-B296C7CD9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FD652-FE7C-FF85-83DB-19CA2BA2D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2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07FD9-4330-84A3-AFA5-D28905939F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7B723-FBCD-01D4-4F9B-5C90825D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A84A7-8E12-03F7-93C3-2757D2881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E7108A-0435-633C-0A88-391A7E92A8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8BB0A2-5A05-016D-4CF8-69AFC29907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32CE9-207C-AEAD-5E87-0F33A41F7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52C948-9D51-19A3-92FE-B9C412E88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38544C-A830-A95D-D724-24B3686F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31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B400E-A7C0-78D7-6A86-F4EC69DA1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4524D-46BF-0412-5439-EE23775B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894D4-A048-D953-499F-1C4480968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48FFF7-AA7E-6215-7DC4-5354146AC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29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17D19-02D6-584A-CF7C-39554ACF1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432FD2-F136-63AF-64AC-01D8E954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3E590-07FD-70D8-6E35-F3C55BCD9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83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0F68-435C-3934-4096-728FD681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4E173-2D80-F1D7-106F-9EFB29A80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2C39AA-DFE9-0F1E-67D8-FB847FB1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605C2-AED6-2C1E-F4C8-FAD13C260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9C8D3F-E932-C0A1-435B-DD82D3F70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663AA-4AFB-ECA6-2BFC-4F0FD31B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34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BDAAC-A72C-EB4C-70CB-FD8CAD03E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7383CA-473D-1227-3EA1-BE1168911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0E1353-9272-7E56-F98D-66B65B2B0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AB84C6-B6D0-901D-3C16-31DC97516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71517-92A9-D8E5-2660-D46DADDC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D799B-43D7-DEE2-4657-9B74EB660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16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5DBB04-5862-C4B9-7C63-03FA48711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12491-63B0-9F67-B225-500DE9C98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1343-6CCE-2297-D101-D35705CAAB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821D8E-5308-476D-A26D-6700336BB41F}" type="datetimeFigureOut">
              <a:rPr lang="en-GB" smtClean="0"/>
              <a:t>11/07/2025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8E9F8-AFDF-DE58-3F3E-957D6EA1A1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1BEC3-1660-83D2-34A3-BF7100D1EB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1DA6A9-EDA4-4015-A079-9AD5657A27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43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image" Target="../media/image2.png"/><Relationship Id="rId4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chart" Target="../charts/chart1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image" Target="../media/image7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8.png"/><Relationship Id="rId4" Type="http://schemas.microsoft.com/office/2007/relationships/hdphoto" Target="../media/hdphoto1.wdp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3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2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haction.org/housing-in-the-workplace-survey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D2EB77D-6D76-6535-472E-5A958F43D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46" y="0"/>
            <a:ext cx="3601379" cy="2100805"/>
          </a:xfrm>
          <a:prstGeom prst="rect">
            <a:avLst/>
          </a:prstGeom>
        </p:spPr>
      </p:pic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1B8BD0C8-E9CE-18EA-8664-DE70D593426D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2100806"/>
            <a:ext cx="12192000" cy="388330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B7420CF-66F7-8F46-6996-2C3E57291A08}"/>
              </a:ext>
            </a:extLst>
          </p:cNvPr>
          <p:cNvSpPr txBox="1"/>
          <p:nvPr/>
        </p:nvSpPr>
        <p:spPr>
          <a:xfrm>
            <a:off x="-57872" y="2497374"/>
            <a:ext cx="11945072" cy="923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Housing Crisis in the Workplace Survey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95AD4B9-2D30-BDB0-AC2B-E388694B59E2}"/>
              </a:ext>
            </a:extLst>
          </p:cNvPr>
          <p:cNvSpPr txBox="1"/>
          <p:nvPr/>
        </p:nvSpPr>
        <p:spPr>
          <a:xfrm>
            <a:off x="7546694" y="3961749"/>
            <a:ext cx="43405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</a:rPr>
              <a:t>Interim Report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689321-E636-CAAF-0652-3C47FF8464ED}"/>
              </a:ext>
            </a:extLst>
          </p:cNvPr>
          <p:cNvSpPr txBox="1"/>
          <p:nvPr/>
        </p:nvSpPr>
        <p:spPr>
          <a:xfrm>
            <a:off x="7546694" y="4664598"/>
            <a:ext cx="4340506" cy="117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July 2025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D9B8210-BF7D-3235-6969-4AE0C719F75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90" b="9091"/>
          <a:stretch>
            <a:fillRect/>
          </a:stretch>
        </p:blipFill>
        <p:spPr>
          <a:xfrm>
            <a:off x="2334859" y="3531745"/>
            <a:ext cx="3435975" cy="3358886"/>
          </a:xfrm>
          <a:prstGeom prst="rect">
            <a:avLst/>
          </a:prstGeom>
        </p:spPr>
      </p:pic>
      <p:pic>
        <p:nvPicPr>
          <p:cNvPr id="16" name="Graphic 15" descr="House outline">
            <a:extLst>
              <a:ext uri="{FF2B5EF4-FFF2-40B4-BE49-F238E27FC236}">
                <a16:creationId xmlns:a16="http://schemas.microsoft.com/office/drawing/2014/main" id="{16A86627-53C1-DA79-51B8-98561C2885E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103453" y="4953963"/>
            <a:ext cx="1529135" cy="152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53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27AACA-4107-37E1-8EC5-7C2CDC40D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20C42B64-99FF-BF23-12C5-AF8B3492F05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1" y="0"/>
            <a:ext cx="3800600" cy="685800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5558A06F-88B4-4C27-9AE6-CB456ADE6B81}"/>
              </a:ext>
            </a:extLst>
          </p:cNvPr>
          <p:cNvGraphicFramePr>
            <a:graphicFrameLocks/>
          </p:cNvGraphicFramePr>
          <p:nvPr/>
        </p:nvGraphicFramePr>
        <p:xfrm>
          <a:off x="3612" y="1782501"/>
          <a:ext cx="11983655" cy="546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97299C21-E220-8E82-9E6A-487C2AF19589}"/>
              </a:ext>
            </a:extLst>
          </p:cNvPr>
          <p:cNvSpPr txBox="1"/>
          <p:nvPr/>
        </p:nvSpPr>
        <p:spPr>
          <a:xfrm>
            <a:off x="323427" y="338432"/>
            <a:ext cx="312583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Access to casework support, for example through Citizens Advice, Shelter, or a local councillor</a:t>
            </a:r>
          </a:p>
        </p:txBody>
      </p:sp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B99955E-95C5-7A9E-266F-1A8E99852C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B897E15-4E76-4660-A54C-F0D6D436A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78378"/>
              </p:ext>
            </p:extLst>
          </p:nvPr>
        </p:nvGraphicFramePr>
        <p:xfrm>
          <a:off x="3960508" y="338432"/>
          <a:ext cx="7866851" cy="630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071518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B29811-E3D4-FBDE-E285-D1826924A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14F18E0-B2C2-E9B1-B544-A6E76BE9E4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46" y="0"/>
            <a:ext cx="3601379" cy="2100805"/>
          </a:xfrm>
          <a:prstGeom prst="rect">
            <a:avLst/>
          </a:prstGeom>
        </p:spPr>
      </p:pic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247BDAA3-2E9D-FCE7-4864-B934BE815D2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2100806"/>
            <a:ext cx="12192000" cy="285315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6DFB9B-8288-C59E-4156-33BC29A30567}"/>
              </a:ext>
            </a:extLst>
          </p:cNvPr>
          <p:cNvSpPr txBox="1"/>
          <p:nvPr/>
        </p:nvSpPr>
        <p:spPr>
          <a:xfrm>
            <a:off x="-57872" y="2497374"/>
            <a:ext cx="11945072" cy="923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Housing Crisis in the Workplace Survey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B9426A-5097-90A8-4C03-E18B4929BF12}"/>
              </a:ext>
            </a:extLst>
          </p:cNvPr>
          <p:cNvSpPr txBox="1"/>
          <p:nvPr/>
        </p:nvSpPr>
        <p:spPr>
          <a:xfrm>
            <a:off x="304800" y="3961749"/>
            <a:ext cx="11582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Profile Data</a:t>
            </a:r>
          </a:p>
        </p:txBody>
      </p:sp>
    </p:spTree>
    <p:extLst>
      <p:ext uri="{BB962C8B-B14F-4D97-AF65-F5344CB8AC3E}">
        <p14:creationId xmlns:p14="http://schemas.microsoft.com/office/powerpoint/2010/main" val="19382367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7CFE8E-A0C0-F734-BE36-173B7119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FBB57DAE-43FF-E2CB-44DB-62C5DF4E91A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2731625" cy="68580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E31B05B-4774-C341-5047-11AB26E069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CCC57A-D6F6-392C-E395-18A02C5C943D}"/>
              </a:ext>
            </a:extLst>
          </p:cNvPr>
          <p:cNvSpPr txBox="1"/>
          <p:nvPr/>
        </p:nvSpPr>
        <p:spPr>
          <a:xfrm>
            <a:off x="323427" y="338432"/>
            <a:ext cx="22808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Work status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F1DC68B-B128-403B-9D01-7B01A0B3E2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7890009"/>
              </p:ext>
            </p:extLst>
          </p:nvPr>
        </p:nvGraphicFramePr>
        <p:xfrm>
          <a:off x="3314399" y="224259"/>
          <a:ext cx="8554174" cy="64094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837768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90C110-C273-EAA4-2F1F-0E1C8B605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16E0962F-070B-86D6-F790-3B438A2881D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2731625" cy="68580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2A249FC-5FA0-BDD2-3FFF-803007AAFBA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DA3AFA1-498E-A230-224B-24006C5618AE}"/>
              </a:ext>
            </a:extLst>
          </p:cNvPr>
          <p:cNvSpPr txBox="1"/>
          <p:nvPr/>
        </p:nvSpPr>
        <p:spPr>
          <a:xfrm>
            <a:off x="323427" y="338432"/>
            <a:ext cx="228087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Housing status</a:t>
            </a:r>
          </a:p>
          <a:p>
            <a:endParaRPr lang="en-GB" sz="44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r>
              <a:rPr lang="en-GB" sz="20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Temporary accommodation, includes living with parents or family, sofa surfing, or sleeping in a car or van.</a:t>
            </a:r>
            <a:endParaRPr lang="en-GB" sz="48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80251C1-EFF2-4327-8A55-C39CA6FF3C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1816791"/>
              </p:ext>
            </p:extLst>
          </p:nvPr>
        </p:nvGraphicFramePr>
        <p:xfrm>
          <a:off x="2927731" y="8683"/>
          <a:ext cx="9059536" cy="6465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799740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759A06-250C-9F68-9B0C-41E9CA217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A02DA56E-9EFD-1482-DF1E-0A61AF5936E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2731625" cy="68580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C2A41B57-6322-C7F2-12CC-4B004231AF4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5B2200-B810-1A2B-5C9A-A8CAF45815BA}"/>
              </a:ext>
            </a:extLst>
          </p:cNvPr>
          <p:cNvSpPr txBox="1"/>
          <p:nvPr/>
        </p:nvSpPr>
        <p:spPr>
          <a:xfrm>
            <a:off x="323427" y="338432"/>
            <a:ext cx="228087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Housing Provider</a:t>
            </a:r>
          </a:p>
          <a:p>
            <a:endParaRPr lang="en-GB" sz="44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r>
              <a:rPr lang="en-GB" sz="20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Respondents living in rented, shared ownership, or leasehold accommodation</a:t>
            </a:r>
            <a:endParaRPr lang="en-GB" sz="48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9148E17-E8B3-44D2-9889-421AA90E42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0639005"/>
              </p:ext>
            </p:extLst>
          </p:nvPr>
        </p:nvGraphicFramePr>
        <p:xfrm>
          <a:off x="1546902" y="171835"/>
          <a:ext cx="10440365" cy="6514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899999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2E568E-B161-279C-D673-DF08EE491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1F5FB7CE-E531-2B67-5452-AC50099D7853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36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19583A4-AA29-CC12-3E3D-A0408F22011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158412" y="121535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A422A28-2E3B-5616-A50F-9300929BFBCB}"/>
              </a:ext>
            </a:extLst>
          </p:cNvPr>
          <p:cNvSpPr txBox="1"/>
          <p:nvPr/>
        </p:nvSpPr>
        <p:spPr>
          <a:xfrm>
            <a:off x="204732" y="217025"/>
            <a:ext cx="72146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Ethnicity – self defined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7D822B8-4FB8-473C-9490-14186B86F5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5957"/>
              </p:ext>
            </p:extLst>
          </p:nvPr>
        </p:nvGraphicFramePr>
        <p:xfrm>
          <a:off x="204732" y="1380666"/>
          <a:ext cx="11844514" cy="535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368876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8C912C-66A7-79EA-384F-53CAFED69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8D4375AE-5102-E93C-7EBE-D5683807FD6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2731625" cy="68580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E285A78-AC43-336A-2F39-A04E6C8F2E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A192B1-AA1D-1466-EEF5-1905A24C6F8C}"/>
              </a:ext>
            </a:extLst>
          </p:cNvPr>
          <p:cNvSpPr txBox="1"/>
          <p:nvPr/>
        </p:nvSpPr>
        <p:spPr>
          <a:xfrm>
            <a:off x="323427" y="338432"/>
            <a:ext cx="228087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Gender</a:t>
            </a:r>
          </a:p>
          <a:p>
            <a:endParaRPr lang="en-GB" sz="44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r>
              <a:rPr lang="en-GB" sz="20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Self-defined</a:t>
            </a:r>
            <a:endParaRPr lang="en-GB" sz="48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5E9C0D6-3281-425C-9BC4-7C2DC5DE97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1971644"/>
              </p:ext>
            </p:extLst>
          </p:nvPr>
        </p:nvGraphicFramePr>
        <p:xfrm>
          <a:off x="2927730" y="224016"/>
          <a:ext cx="9167813" cy="7808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171847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AC68B1-BF63-7F49-BBFF-B2160BD26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F1E857F7-BE2B-2D53-06C3-63FBC5E1B550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36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BAFE4EB-7793-74DA-168F-394334C8C11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158412" y="121535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A5D291-1CDD-1B2C-B72D-5152B2A2691E}"/>
              </a:ext>
            </a:extLst>
          </p:cNvPr>
          <p:cNvSpPr txBox="1"/>
          <p:nvPr/>
        </p:nvSpPr>
        <p:spPr>
          <a:xfrm>
            <a:off x="204732" y="217025"/>
            <a:ext cx="72146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Age distribution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8E8FF737-DA26-4670-A58C-1DEA1AD531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3079045"/>
              </p:ext>
            </p:extLst>
          </p:nvPr>
        </p:nvGraphicFramePr>
        <p:xfrm>
          <a:off x="204732" y="1160362"/>
          <a:ext cx="11782536" cy="5576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117191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8D1AC-B4D8-BA28-24FC-E48083091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D526192E-E157-F447-3AE5-F199D1383193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alphaModFix amt="51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2731625" cy="6858000"/>
          </a:xfrm>
          <a:prstGeom prst="rect">
            <a:avLst/>
          </a:prstGeom>
        </p:spPr>
      </p:pic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D4B2BB7-0FF6-4E47-E24D-AD95A498FF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08F9BC7-5A48-CAEA-A71B-173A21FDA097}"/>
              </a:ext>
            </a:extLst>
          </p:cNvPr>
          <p:cNvSpPr txBox="1"/>
          <p:nvPr/>
        </p:nvSpPr>
        <p:spPr>
          <a:xfrm>
            <a:off x="323427" y="338432"/>
            <a:ext cx="22808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Regional distribution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D3CEA01-6425-4527-B1A6-AF3C9B7C04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3948054"/>
              </p:ext>
            </p:extLst>
          </p:nvPr>
        </p:nvGraphicFramePr>
        <p:xfrm>
          <a:off x="2936358" y="247167"/>
          <a:ext cx="9066733" cy="651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493469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1C5961-35C7-99CA-0574-1EEB256BD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B533A37E-876D-0713-F0A6-668DB43AF50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3485633" cy="6858000"/>
          </a:xfrm>
          <a:prstGeom prst="rect">
            <a:avLst/>
          </a:prstGeom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F242CF5-C8C8-B135-5863-B97BD7F746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46" y="0"/>
            <a:ext cx="3601379" cy="210080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EB2B51E-6F0C-A6EF-A76C-2EF3A50671E6}"/>
              </a:ext>
            </a:extLst>
          </p:cNvPr>
          <p:cNvSpPr txBox="1"/>
          <p:nvPr/>
        </p:nvSpPr>
        <p:spPr>
          <a:xfrm>
            <a:off x="140183" y="2309577"/>
            <a:ext cx="304285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Housing Crisis in the Workplace Survey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066E68F-4B71-79F7-ACBE-32B77EF57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331541"/>
              </p:ext>
            </p:extLst>
          </p:nvPr>
        </p:nvGraphicFramePr>
        <p:xfrm>
          <a:off x="3923817" y="150467"/>
          <a:ext cx="8127999" cy="6568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953">
                  <a:extLst>
                    <a:ext uri="{9D8B030D-6E8A-4147-A177-3AD203B41FA5}">
                      <a16:colId xmlns:a16="http://schemas.microsoft.com/office/drawing/2014/main" val="2178091893"/>
                    </a:ext>
                  </a:extLst>
                </a:gridCol>
                <a:gridCol w="712815">
                  <a:extLst>
                    <a:ext uri="{9D8B030D-6E8A-4147-A177-3AD203B41FA5}">
                      <a16:colId xmlns:a16="http://schemas.microsoft.com/office/drawing/2014/main" val="2195063129"/>
                    </a:ext>
                  </a:extLst>
                </a:gridCol>
                <a:gridCol w="6924231">
                  <a:extLst>
                    <a:ext uri="{9D8B030D-6E8A-4147-A177-3AD203B41FA5}">
                      <a16:colId xmlns:a16="http://schemas.microsoft.com/office/drawing/2014/main" val="3523257369"/>
                    </a:ext>
                  </a:extLst>
                </a:gridCol>
              </a:tblGrid>
              <a:tr h="1086871">
                <a:tc>
                  <a:txBody>
                    <a:bodyPr/>
                    <a:lstStyle/>
                    <a:p>
                      <a:endParaRPr lang="en-GB" sz="2400" b="1" u="non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u="non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0" u="none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HP Simplified Hans" panose="020B0500000000000000" pitchFamily="34" charset="-122"/>
                          <a:ea typeface="HP Simplified Hans" panose="020B0500000000000000" pitchFamily="34" charset="-122"/>
                          <a:cs typeface="+mn-cs"/>
                        </a:rPr>
                        <a:t>shac.action@gmail.com</a:t>
                      </a:r>
                      <a:endParaRPr lang="en-GB" sz="2400" b="1" u="none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063704"/>
                  </a:ext>
                </a:extLst>
              </a:tr>
              <a:tr h="1048710"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i="0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HP Simplified Hans" panose="020B0500000000000000" pitchFamily="34" charset="-122"/>
                          <a:ea typeface="HP Simplified Hans" panose="020B0500000000000000" pitchFamily="34" charset="-122"/>
                          <a:cs typeface="+mn-cs"/>
                        </a:rPr>
                        <a:t>www.shaction.org</a:t>
                      </a:r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831361"/>
                  </a:ext>
                </a:extLst>
              </a:tr>
              <a:tr h="1286920"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HP Simplified Hans" panose="020B0500000000000000" pitchFamily="34" charset="-122"/>
                          <a:ea typeface="HP Simplified Hans" panose="020B0500000000000000" pitchFamily="34" charset="-122"/>
                        </a:rPr>
                        <a:t>www.facebook.com/groups/www.shaction.org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1570550"/>
                  </a:ext>
                </a:extLst>
              </a:tr>
              <a:tr h="1048710">
                <a:tc>
                  <a:txBody>
                    <a:bodyPr/>
                    <a:lstStyle/>
                    <a:p>
                      <a:endParaRPr lang="en-GB" sz="2400" b="1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HP Simplified Hans" panose="020B0500000000000000" pitchFamily="34" charset="-122"/>
                          <a:ea typeface="HP Simplified Hans" panose="020B0500000000000000" pitchFamily="34" charset="-122"/>
                        </a:rPr>
                        <a:t>@SHAC_Action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8336980"/>
                  </a:ext>
                </a:extLst>
              </a:tr>
              <a:tr h="1048710">
                <a:tc>
                  <a:txBody>
                    <a:bodyPr/>
                    <a:lstStyle/>
                    <a:p>
                      <a:endParaRPr lang="en-GB" sz="2400" b="1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HP Simplified Hans" panose="020B0500000000000000" pitchFamily="34" charset="-122"/>
                          <a:ea typeface="HP Simplified Hans" panose="020B0500000000000000" pitchFamily="34" charset="-122"/>
                        </a:rPr>
                        <a:t>@SHAC_Action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3560366"/>
                  </a:ext>
                </a:extLst>
              </a:tr>
              <a:tr h="1048710">
                <a:tc>
                  <a:txBody>
                    <a:bodyPr/>
                    <a:lstStyle/>
                    <a:p>
                      <a:endParaRPr lang="en-GB" sz="2400" b="1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P Simplified Hans" panose="020B0500000000000000" pitchFamily="34" charset="-122"/>
                        <a:ea typeface="HP Simplified Hans" panose="020B0500000000000000" pitchFamily="34" charset="-122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HP Simplified Hans" panose="020B0500000000000000" pitchFamily="34" charset="-122"/>
                          <a:ea typeface="HP Simplified Hans" panose="020B0500000000000000" pitchFamily="34" charset="-122"/>
                        </a:rPr>
                        <a:t>@SHAC_Action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2625489"/>
                  </a:ext>
                </a:extLst>
              </a:tr>
            </a:tbl>
          </a:graphicData>
        </a:graphic>
      </p:graphicFrame>
      <p:pic>
        <p:nvPicPr>
          <p:cNvPr id="6" name="Graphic 5" descr="Email with solid fill">
            <a:extLst>
              <a:ext uri="{FF2B5EF4-FFF2-40B4-BE49-F238E27FC236}">
                <a16:creationId xmlns:a16="http://schemas.microsoft.com/office/drawing/2014/main" id="{F8F47720-A01A-5E7D-0698-5C51701E2C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14428" y="287527"/>
            <a:ext cx="759723" cy="759723"/>
          </a:xfrm>
          <a:prstGeom prst="rect">
            <a:avLst/>
          </a:prstGeom>
        </p:spPr>
      </p:pic>
      <p:pic>
        <p:nvPicPr>
          <p:cNvPr id="9" name="Graphic 8" descr="Internet with solid fill">
            <a:extLst>
              <a:ext uri="{FF2B5EF4-FFF2-40B4-BE49-F238E27FC236}">
                <a16:creationId xmlns:a16="http://schemas.microsoft.com/office/drawing/2014/main" id="{80FE6AEE-764E-CC05-0BB0-E66B47EAD3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14428" y="1456568"/>
            <a:ext cx="759723" cy="853009"/>
          </a:xfrm>
          <a:prstGeom prst="rect">
            <a:avLst/>
          </a:prstGeom>
        </p:spPr>
      </p:pic>
      <p:pic>
        <p:nvPicPr>
          <p:cNvPr id="1028" name="Picture 4" descr="instagram Vector Icons free download in ...">
            <a:extLst>
              <a:ext uri="{FF2B5EF4-FFF2-40B4-BE49-F238E27FC236}">
                <a16:creationId xmlns:a16="http://schemas.microsoft.com/office/drawing/2014/main" id="{1BC9EA01-9EB3-949E-0388-C7CCA6870F5F}"/>
              </a:ext>
            </a:extLst>
          </p:cNvPr>
          <p:cNvPicPr>
            <a:picLocks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428" y="4879945"/>
            <a:ext cx="631220" cy="631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BF0EAB76-099F-811D-4ACD-12997FEEDEBC}"/>
              </a:ext>
            </a:extLst>
          </p:cNvPr>
          <p:cNvPicPr>
            <a:picLocks noChangeAspect="1"/>
          </p:cNvPicPr>
          <p:nvPr/>
        </p:nvPicPr>
        <p:blipFill>
          <a:blip r:embed="rId10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14428" y="5920485"/>
            <a:ext cx="631220" cy="631220"/>
          </a:xfrm>
          <a:prstGeom prst="rect">
            <a:avLst/>
          </a:prstGeom>
        </p:spPr>
      </p:pic>
      <p:pic>
        <p:nvPicPr>
          <p:cNvPr id="21" name="Picture 20" descr="A black and white letter f&#10;&#10;AI-generated content may be incorrect.">
            <a:extLst>
              <a:ext uri="{FF2B5EF4-FFF2-40B4-BE49-F238E27FC236}">
                <a16:creationId xmlns:a16="http://schemas.microsoft.com/office/drawing/2014/main" id="{1590107C-893F-7874-C7B3-11EE494BA8A4}"/>
              </a:ext>
            </a:extLst>
          </p:cNvPr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 l="13932" r="14791"/>
          <a:stretch>
            <a:fillRect/>
          </a:stretch>
        </p:blipFill>
        <p:spPr>
          <a:xfrm>
            <a:off x="4414428" y="2718895"/>
            <a:ext cx="506913" cy="711194"/>
          </a:xfrm>
          <a:prstGeom prst="rect">
            <a:avLst/>
          </a:prstGeom>
        </p:spPr>
      </p:pic>
      <p:pic>
        <p:nvPicPr>
          <p:cNvPr id="1030" name="Picture 6" descr="Twitter Outline Vector SVG Icon - SVG Repo">
            <a:extLst>
              <a:ext uri="{FF2B5EF4-FFF2-40B4-BE49-F238E27FC236}">
                <a16:creationId xmlns:a16="http://schemas.microsoft.com/office/drawing/2014/main" id="{BDF84691-5F28-C5BF-D6B0-D9E3072F00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4428" y="3839407"/>
            <a:ext cx="631220" cy="631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245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965001-E951-B950-7183-C3694C413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96C58156-78ED-9E0A-49C4-268D790871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3485633" cy="6858000"/>
          </a:xfrm>
          <a:prstGeom prst="rect">
            <a:avLst/>
          </a:prstGeom>
        </p:spPr>
      </p:pic>
      <p:pic>
        <p:nvPicPr>
          <p:cNvPr id="13" name="Picture 1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0AED1E32-7CCF-7177-D017-01CEAD947C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746" y="0"/>
            <a:ext cx="3601379" cy="210080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F979DDF-6C59-F12A-41E3-7ED7677BE757}"/>
              </a:ext>
            </a:extLst>
          </p:cNvPr>
          <p:cNvSpPr txBox="1"/>
          <p:nvPr/>
        </p:nvSpPr>
        <p:spPr>
          <a:xfrm>
            <a:off x="3923817" y="218074"/>
            <a:ext cx="817337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Housing Crisis in the Workplace Survey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EEA081A-A2E0-F642-C248-F06D8C0C9BE9}"/>
              </a:ext>
            </a:extLst>
          </p:cNvPr>
          <p:cNvSpPr txBox="1"/>
          <p:nvPr/>
        </p:nvSpPr>
        <p:spPr>
          <a:xfrm>
            <a:off x="3923817" y="2030251"/>
            <a:ext cx="7940233" cy="4286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The findings in this report are based on a sample size of just 300. It is intended to show how the housing crisis impacts on working lives as a basis for a larger scale study. The survey remains open and can be accessed </a:t>
            </a:r>
            <a:r>
              <a:rPr lang="en-GB" sz="2000" b="1" dirty="0">
                <a:solidFill>
                  <a:srgbClr val="0070C0"/>
                </a:solidFill>
                <a:latin typeface="HP Simplified Hans" panose="020B0500000000000000" pitchFamily="34" charset="-122"/>
                <a:ea typeface="HP Simplified Hans" panose="020B0500000000000000" pitchFamily="34" charset="-122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GB" sz="2000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endParaRPr lang="en-GB" sz="1050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GB" sz="2000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The data on each chart shows figures for those who answered each of the questions (therefore excluding ‘not answered’ for questions where responses were optional).</a:t>
            </a:r>
          </a:p>
          <a:p>
            <a:pPr>
              <a:lnSpc>
                <a:spcPct val="150000"/>
              </a:lnSpc>
            </a:pPr>
            <a:endParaRPr lang="en-GB" sz="1050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en-GB" sz="20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SHAC – July – 2025 </a:t>
            </a:r>
          </a:p>
        </p:txBody>
      </p:sp>
    </p:spTree>
    <p:extLst>
      <p:ext uri="{BB962C8B-B14F-4D97-AF65-F5344CB8AC3E}">
        <p14:creationId xmlns:p14="http://schemas.microsoft.com/office/powerpoint/2010/main" val="4131140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FD1814-2638-1895-6E83-5FDC9EA74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BB462DC9-EFA1-CF0F-CA8E-70BB9B91D74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164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EBA6C09-9463-9D48-D8F0-BF598BAF788C}"/>
              </a:ext>
            </a:extLst>
          </p:cNvPr>
          <p:cNvSpPr txBox="1"/>
          <p:nvPr/>
        </p:nvSpPr>
        <p:spPr>
          <a:xfrm>
            <a:off x="323426" y="338432"/>
            <a:ext cx="7603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Measuring the impact of the housing crisis</a:t>
            </a:r>
          </a:p>
        </p:txBody>
      </p:sp>
      <p:pic>
        <p:nvPicPr>
          <p:cNvPr id="8" name="Picture 7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EE45CA35-FE4E-FD4B-68CF-8044BD7165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166374" y="165069"/>
            <a:ext cx="1828856" cy="821801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491069EE-7BA4-8D0E-D1FC-9AAE3C28AD0E}"/>
              </a:ext>
            </a:extLst>
          </p:cNvPr>
          <p:cNvGrpSpPr/>
          <p:nvPr/>
        </p:nvGrpSpPr>
        <p:grpSpPr>
          <a:xfrm>
            <a:off x="929284" y="1386585"/>
            <a:ext cx="5394467" cy="2523281"/>
            <a:chOff x="162046" y="1354238"/>
            <a:chExt cx="3646025" cy="2523281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0438978-4776-E276-F421-2C75C04353CB}"/>
                </a:ext>
              </a:extLst>
            </p:cNvPr>
            <p:cNvSpPr/>
            <p:nvPr/>
          </p:nvSpPr>
          <p:spPr>
            <a:xfrm>
              <a:off x="162046" y="1354238"/>
              <a:ext cx="3646025" cy="2523281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DEEEE87-D732-B821-F673-E789F64C85F6}"/>
                </a:ext>
              </a:extLst>
            </p:cNvPr>
            <p:cNvSpPr txBox="1"/>
            <p:nvPr/>
          </p:nvSpPr>
          <p:spPr>
            <a:xfrm>
              <a:off x="162047" y="1466494"/>
              <a:ext cx="3646024" cy="2246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0" b="1" dirty="0">
                  <a:latin typeface="Arial" panose="020B0604020202020204" pitchFamily="34" charset="0"/>
                  <a:cs typeface="Arial" panose="020B0604020202020204" pitchFamily="34" charset="0"/>
                </a:rPr>
                <a:t>76%</a:t>
              </a:r>
            </a:p>
            <a:p>
              <a:pPr algn="ctr"/>
              <a:r>
                <a:rPr lang="en-GB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of respondents said that housing problems had a negative impact on their attendance or performance at work. </a:t>
              </a:r>
              <a:endParaRPr lang="en-GB" sz="8000" b="1" dirty="0"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4363C59-42FC-DA93-7AE7-A45F85C37A97}"/>
              </a:ext>
            </a:extLst>
          </p:cNvPr>
          <p:cNvGrpSpPr/>
          <p:nvPr/>
        </p:nvGrpSpPr>
        <p:grpSpPr>
          <a:xfrm>
            <a:off x="6474107" y="1380787"/>
            <a:ext cx="5394467" cy="2523281"/>
            <a:chOff x="4134092" y="1354238"/>
            <a:chExt cx="3646025" cy="2523281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EEEC8D6-C924-E46E-2F29-A6E8F4B4B841}"/>
                </a:ext>
              </a:extLst>
            </p:cNvPr>
            <p:cNvSpPr/>
            <p:nvPr/>
          </p:nvSpPr>
          <p:spPr>
            <a:xfrm>
              <a:off x="4134092" y="1354238"/>
              <a:ext cx="3646025" cy="2523281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67AAC29-1B71-5543-0818-978992D5E483}"/>
                </a:ext>
              </a:extLst>
            </p:cNvPr>
            <p:cNvSpPr txBox="1"/>
            <p:nvPr/>
          </p:nvSpPr>
          <p:spPr>
            <a:xfrm>
              <a:off x="4134092" y="1620382"/>
              <a:ext cx="36460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0" b="1" dirty="0">
                  <a:latin typeface="Arial" panose="020B0604020202020204" pitchFamily="34" charset="0"/>
                  <a:cs typeface="Arial" panose="020B0604020202020204" pitchFamily="34" charset="0"/>
                </a:rPr>
                <a:t>60%</a:t>
              </a:r>
            </a:p>
            <a:p>
              <a:pPr algn="ctr"/>
              <a:r>
                <a:rPr lang="en-GB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of respondents said housing costs were contributing to household debt. </a:t>
              </a:r>
              <a:endParaRPr lang="en-GB" sz="8000" b="1" dirty="0"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FF1C488-B4F9-DBA9-5626-827D57E54A83}"/>
              </a:ext>
            </a:extLst>
          </p:cNvPr>
          <p:cNvGrpSpPr/>
          <p:nvPr/>
        </p:nvGrpSpPr>
        <p:grpSpPr>
          <a:xfrm>
            <a:off x="6489845" y="4042325"/>
            <a:ext cx="5394467" cy="2523281"/>
            <a:chOff x="4134092" y="1354238"/>
            <a:chExt cx="3646025" cy="252328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B63C278D-0B20-2B8F-8C8B-43AE1A25BC28}"/>
                </a:ext>
              </a:extLst>
            </p:cNvPr>
            <p:cNvSpPr/>
            <p:nvPr/>
          </p:nvSpPr>
          <p:spPr>
            <a:xfrm>
              <a:off x="4134092" y="1354238"/>
              <a:ext cx="3646025" cy="2523281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4F19711-2421-E948-19A9-075114F21FE5}"/>
                </a:ext>
              </a:extLst>
            </p:cNvPr>
            <p:cNvSpPr txBox="1"/>
            <p:nvPr/>
          </p:nvSpPr>
          <p:spPr>
            <a:xfrm>
              <a:off x="4134092" y="1646382"/>
              <a:ext cx="3635387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0" b="1" dirty="0">
                  <a:latin typeface="Arial" panose="020B0604020202020204" pitchFamily="34" charset="0"/>
                  <a:cs typeface="Arial" panose="020B0604020202020204" pitchFamily="34" charset="0"/>
                </a:rPr>
                <a:t>14%</a:t>
              </a:r>
            </a:p>
            <a:p>
              <a:pPr algn="ctr"/>
              <a:r>
                <a:rPr lang="en-GB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of respondents had been evicted or forced to move home over the last three years.</a:t>
              </a:r>
              <a:endParaRPr lang="en-GB" sz="6600" b="1" dirty="0"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78B6F97-CFE4-5675-1E72-75211DEBEEB4}"/>
              </a:ext>
            </a:extLst>
          </p:cNvPr>
          <p:cNvGrpSpPr/>
          <p:nvPr/>
        </p:nvGrpSpPr>
        <p:grpSpPr>
          <a:xfrm>
            <a:off x="929284" y="4048123"/>
            <a:ext cx="5402335" cy="2523281"/>
            <a:chOff x="162046" y="1354238"/>
            <a:chExt cx="3651343" cy="252328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4F52035F-74D0-16CB-A803-9648AF8E4E75}"/>
                </a:ext>
              </a:extLst>
            </p:cNvPr>
            <p:cNvSpPr/>
            <p:nvPr/>
          </p:nvSpPr>
          <p:spPr>
            <a:xfrm>
              <a:off x="162046" y="1354238"/>
              <a:ext cx="3646025" cy="2523281"/>
            </a:xfrm>
            <a:prstGeom prst="rect">
              <a:avLst/>
            </a:pr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86A89EB-322F-C8AE-A572-8207316FADA9}"/>
                </a:ext>
              </a:extLst>
            </p:cNvPr>
            <p:cNvSpPr txBox="1"/>
            <p:nvPr/>
          </p:nvSpPr>
          <p:spPr>
            <a:xfrm>
              <a:off x="167365" y="1646382"/>
              <a:ext cx="36460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0" b="1" dirty="0">
                  <a:latin typeface="Arial" panose="020B0604020202020204" pitchFamily="34" charset="0"/>
                  <a:cs typeface="Arial" panose="020B0604020202020204" pitchFamily="34" charset="0"/>
                </a:rPr>
                <a:t>33%</a:t>
              </a:r>
            </a:p>
            <a:p>
              <a:pPr algn="ctr"/>
              <a:r>
                <a:rPr lang="en-GB" sz="2000" b="1" dirty="0">
                  <a:latin typeface="Arial" panose="020B0604020202020204" pitchFamily="34" charset="0"/>
                  <a:cs typeface="Arial" panose="020B0604020202020204" pitchFamily="34" charset="0"/>
                </a:rPr>
                <a:t>of respondents considered themselves disabled.</a:t>
              </a:r>
              <a:endParaRPr lang="en-GB" sz="8000" b="1" dirty="0">
                <a:latin typeface="Arial" panose="020B0604020202020204" pitchFamily="34" charset="0"/>
                <a:ea typeface="HP Simplified Hans" panose="020B0500000000000000" pitchFamily="34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5475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DC5B60-095F-7A35-B9E4-72801BF94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4D384376-8F9C-41C8-379D-B76FED2BAC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1641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70C7825-D79E-91BB-EFD0-254ECF4A96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204701"/>
              </p:ext>
            </p:extLst>
          </p:nvPr>
        </p:nvGraphicFramePr>
        <p:xfrm>
          <a:off x="208345" y="1273214"/>
          <a:ext cx="11983655" cy="546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BE912778-B91C-FEBD-EF78-C43A2CD1566E}"/>
              </a:ext>
            </a:extLst>
          </p:cNvPr>
          <p:cNvSpPr txBox="1"/>
          <p:nvPr/>
        </p:nvSpPr>
        <p:spPr>
          <a:xfrm>
            <a:off x="323426" y="121536"/>
            <a:ext cx="115451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Impact of housing problems on work capability and performance</a:t>
            </a:r>
          </a:p>
          <a:p>
            <a:r>
              <a:rPr lang="en-GB" sz="28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Respondents could select more than one.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1A5CE66-9FB8-FA00-B315-0259D5442D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363144" y="5871130"/>
            <a:ext cx="1828856" cy="82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635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5287E8-E2CC-BED2-15CE-1C4943F46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73AC8DAA-43BE-3478-56AC-2F0F9D1F174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5567423" cy="685800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2E21DA2-259A-E904-BAA0-5D4C6240C1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5540496"/>
              </p:ext>
            </p:extLst>
          </p:nvPr>
        </p:nvGraphicFramePr>
        <p:xfrm>
          <a:off x="3612" y="1782501"/>
          <a:ext cx="11983655" cy="546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6D440C1-3E82-5E84-2954-061CF3B81DB6}"/>
              </a:ext>
            </a:extLst>
          </p:cNvPr>
          <p:cNvSpPr txBox="1"/>
          <p:nvPr/>
        </p:nvSpPr>
        <p:spPr>
          <a:xfrm>
            <a:off x="323426" y="338432"/>
            <a:ext cx="4878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Number of issues reported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44CF609-F05F-4658-B3A6-DB14E55D7F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1946535"/>
              </p:ext>
            </p:extLst>
          </p:nvPr>
        </p:nvGraphicFramePr>
        <p:xfrm>
          <a:off x="4426071" y="-387751"/>
          <a:ext cx="7884622" cy="67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FFE9ADFF-A22A-63CE-D341-C019B9A5B3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204733" y="5819174"/>
            <a:ext cx="1828856" cy="82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98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99B50F-1530-ED7E-3B11-2FABCEFAF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7638FFA5-5602-C1BA-BB71-EB7A58F67AE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164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6D27559-88FD-150B-E578-B71A9CC0A9E1}"/>
              </a:ext>
            </a:extLst>
          </p:cNvPr>
          <p:cNvSpPr txBox="1"/>
          <p:nvPr/>
        </p:nvSpPr>
        <p:spPr>
          <a:xfrm>
            <a:off x="161381" y="76503"/>
            <a:ext cx="116679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Number of days absent from work due to housing problems in the last year</a:t>
            </a:r>
          </a:p>
        </p:txBody>
      </p:sp>
      <p:pic>
        <p:nvPicPr>
          <p:cNvPr id="3" name="Picture 2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E1237F2-0FB0-EFA9-5A47-BA3B7ED923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363144" y="5871130"/>
            <a:ext cx="1828856" cy="821801"/>
          </a:xfrm>
          <a:prstGeom prst="rect">
            <a:avLst/>
          </a:prstGeom>
        </p:spPr>
      </p:pic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FEDC255C-BCBF-491D-835C-BE0E683B8C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4231612"/>
              </p:ext>
            </p:extLst>
          </p:nvPr>
        </p:nvGraphicFramePr>
        <p:xfrm>
          <a:off x="323426" y="1423686"/>
          <a:ext cx="10545202" cy="5095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4105D1-0DDC-C01B-3A9B-FA0CECE3AB8B}"/>
              </a:ext>
            </a:extLst>
          </p:cNvPr>
          <p:cNvCxnSpPr/>
          <p:nvPr/>
        </p:nvCxnSpPr>
        <p:spPr>
          <a:xfrm>
            <a:off x="7389672" y="2789088"/>
            <a:ext cx="19191" cy="3104668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6192FAC-32C9-47E5-891D-D1754600C251}"/>
              </a:ext>
            </a:extLst>
          </p:cNvPr>
          <p:cNvCxnSpPr/>
          <p:nvPr/>
        </p:nvCxnSpPr>
        <p:spPr>
          <a:xfrm>
            <a:off x="8825611" y="2780961"/>
            <a:ext cx="38381" cy="312092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Right Brace 16">
            <a:extLst>
              <a:ext uri="{FF2B5EF4-FFF2-40B4-BE49-F238E27FC236}">
                <a16:creationId xmlns:a16="http://schemas.microsoft.com/office/drawing/2014/main" id="{BCC814ED-0DD3-DD32-23F6-447E61781EFF}"/>
              </a:ext>
            </a:extLst>
          </p:cNvPr>
          <p:cNvSpPr/>
          <p:nvPr/>
        </p:nvSpPr>
        <p:spPr>
          <a:xfrm rot="16200000">
            <a:off x="8730822" y="1134102"/>
            <a:ext cx="183368" cy="2878217"/>
          </a:xfrm>
          <a:prstGeom prst="rightBrace">
            <a:avLst>
              <a:gd name="adj1" fmla="val 8333"/>
              <a:gd name="adj2" fmla="val 48452"/>
            </a:avLst>
          </a:pr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sz="11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F3D6C28-B706-4588-843B-4C67DC0CF4DB}"/>
              </a:ext>
            </a:extLst>
          </p:cNvPr>
          <p:cNvCxnSpPr/>
          <p:nvPr/>
        </p:nvCxnSpPr>
        <p:spPr>
          <a:xfrm>
            <a:off x="10279963" y="2813472"/>
            <a:ext cx="38381" cy="3120923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TextBox 11">
            <a:extLst>
              <a:ext uri="{FF2B5EF4-FFF2-40B4-BE49-F238E27FC236}">
                <a16:creationId xmlns:a16="http://schemas.microsoft.com/office/drawing/2014/main" id="{A5786DD5-C39C-111A-A8BB-00FE3E2BC109}"/>
              </a:ext>
            </a:extLst>
          </p:cNvPr>
          <p:cNvSpPr txBox="1"/>
          <p:nvPr/>
        </p:nvSpPr>
        <p:spPr>
          <a:xfrm>
            <a:off x="7536740" y="2185379"/>
            <a:ext cx="2571532" cy="26820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Varied intervals</a:t>
            </a:r>
            <a:endParaRPr lang="en-GB" sz="1200" b="1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514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D223D5-B2CA-9CB1-748C-1A341FA74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BA9E94C4-6C17-B99A-B83F-5C07E5569B5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1641"/>
          </a:xfrm>
          <a:prstGeom prst="rect">
            <a:avLst/>
          </a:prstGeom>
        </p:spPr>
      </p:pic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F0A1F61-E07A-F108-D932-E1A70864AE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2306556"/>
              </p:ext>
            </p:extLst>
          </p:nvPr>
        </p:nvGraphicFramePr>
        <p:xfrm>
          <a:off x="160153" y="1353852"/>
          <a:ext cx="11696845" cy="4289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A5CCCD06-C1DA-4742-8F2C-D03B265FB475}"/>
              </a:ext>
            </a:extLst>
          </p:cNvPr>
          <p:cNvGrpSpPr/>
          <p:nvPr/>
        </p:nvGrpSpPr>
        <p:grpSpPr>
          <a:xfrm>
            <a:off x="335002" y="2155905"/>
            <a:ext cx="2906054" cy="2963058"/>
            <a:chOff x="-799376" y="1054333"/>
            <a:chExt cx="2474375" cy="315578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6418CC5-2E88-4130-A272-D49D2C76C9D1}"/>
                </a:ext>
              </a:extLst>
            </p:cNvPr>
            <p:cNvCxnSpPr>
              <a:cxnSpLocks/>
            </p:cNvCxnSpPr>
            <p:nvPr/>
          </p:nvCxnSpPr>
          <p:spPr>
            <a:xfrm>
              <a:off x="1644519" y="1054333"/>
              <a:ext cx="30480" cy="2887980"/>
            </a:xfrm>
            <a:prstGeom prst="line">
              <a:avLst/>
            </a:prstGeom>
            <a:ln w="1905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208D628-7BAB-4621-90C5-EACE23CD78FB}"/>
                </a:ext>
              </a:extLst>
            </p:cNvPr>
            <p:cNvCxnSpPr>
              <a:cxnSpLocks/>
            </p:cNvCxnSpPr>
            <p:nvPr/>
          </p:nvCxnSpPr>
          <p:spPr>
            <a:xfrm>
              <a:off x="407331" y="1054333"/>
              <a:ext cx="30480" cy="2903220"/>
            </a:xfrm>
            <a:prstGeom prst="line">
              <a:avLst/>
            </a:prstGeom>
            <a:ln w="1905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6954D7A-6A79-4C19-853C-66BCA0381781}"/>
                </a:ext>
              </a:extLst>
            </p:cNvPr>
            <p:cNvCxnSpPr>
              <a:cxnSpLocks/>
            </p:cNvCxnSpPr>
            <p:nvPr/>
          </p:nvCxnSpPr>
          <p:spPr>
            <a:xfrm>
              <a:off x="-799376" y="1054333"/>
              <a:ext cx="0" cy="3155784"/>
            </a:xfrm>
            <a:prstGeom prst="line">
              <a:avLst/>
            </a:prstGeom>
            <a:ln w="19050" cap="flat" cmpd="sng" algn="ctr">
              <a:solidFill>
                <a:schemeClr val="accent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p:pic>
        <p:nvPicPr>
          <p:cNvPr id="12" name="Picture 1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482A19E-3459-8028-82A7-D6C706DCEA0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363144" y="5871130"/>
            <a:ext cx="1828856" cy="821801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3391E87-024C-8755-3568-9633D86FED41}"/>
              </a:ext>
            </a:extLst>
          </p:cNvPr>
          <p:cNvSpPr txBox="1"/>
          <p:nvPr/>
        </p:nvSpPr>
        <p:spPr>
          <a:xfrm>
            <a:off x="247577" y="79665"/>
            <a:ext cx="115219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Change in salary versus change in housing costs over the last year (data from respondents who answered both questions only)</a:t>
            </a:r>
          </a:p>
        </p:txBody>
      </p:sp>
    </p:spTree>
    <p:extLst>
      <p:ext uri="{BB962C8B-B14F-4D97-AF65-F5344CB8AC3E}">
        <p14:creationId xmlns:p14="http://schemas.microsoft.com/office/powerpoint/2010/main" val="93119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00F6B1-A115-36D3-08FB-DFD5F19D7D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7D23F45D-E1B4-3F74-472B-D1FE8C4AB21B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12192000" cy="1261641"/>
          </a:xfrm>
          <a:prstGeom prst="rect">
            <a:avLst/>
          </a:prstGeom>
        </p:spPr>
      </p:pic>
      <p:pic>
        <p:nvPicPr>
          <p:cNvPr id="12" name="Picture 1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95F4C2A0-1C19-7B8E-25F5-ABE116A978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223693" y="92211"/>
            <a:ext cx="1828856" cy="82180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E82D336-D0C4-A483-66B2-E98AF37AC3B9}"/>
              </a:ext>
            </a:extLst>
          </p:cNvPr>
          <p:cNvSpPr txBox="1"/>
          <p:nvPr/>
        </p:nvSpPr>
        <p:spPr>
          <a:xfrm>
            <a:off x="323426" y="92211"/>
            <a:ext cx="89363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Of those whose housing costs increase was higher than their salary increase, the annual deficit was: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6E09788-4F31-48E3-96D3-7B64BDA21C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5001732"/>
              </p:ext>
            </p:extLst>
          </p:nvPr>
        </p:nvGraphicFramePr>
        <p:xfrm>
          <a:off x="139451" y="1608495"/>
          <a:ext cx="11913098" cy="5157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89086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5C566C-AA8F-6F5F-94E0-54A8AD03C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ece of paper with a black background&#10;&#10;AI-generated content may be incorrect.">
            <a:extLst>
              <a:ext uri="{FF2B5EF4-FFF2-40B4-BE49-F238E27FC236}">
                <a16:creationId xmlns:a16="http://schemas.microsoft.com/office/drawing/2014/main" id="{BF404D76-EBD2-E401-2F82-0D6AE27375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81" t="43375" r="8686" b="42785"/>
          <a:stretch>
            <a:fillRect/>
          </a:stretch>
        </p:blipFill>
        <p:spPr>
          <a:xfrm>
            <a:off x="0" y="0"/>
            <a:ext cx="5567423" cy="6858000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F52672-C24A-9227-8D0B-BCD9BF530CD1}"/>
              </a:ext>
            </a:extLst>
          </p:cNvPr>
          <p:cNvGraphicFramePr>
            <a:graphicFrameLocks/>
          </p:cNvGraphicFramePr>
          <p:nvPr/>
        </p:nvGraphicFramePr>
        <p:xfrm>
          <a:off x="3612" y="1782501"/>
          <a:ext cx="11983655" cy="546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9AB9CEC-654B-CF20-8EAB-5F2929291EE4}"/>
              </a:ext>
            </a:extLst>
          </p:cNvPr>
          <p:cNvSpPr txBox="1"/>
          <p:nvPr/>
        </p:nvSpPr>
        <p:spPr>
          <a:xfrm>
            <a:off x="323426" y="338432"/>
            <a:ext cx="467683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Number of times respondents were evicted or forced to move home over the last three years (where applicable).</a:t>
            </a:r>
          </a:p>
          <a:p>
            <a:endParaRPr lang="en-GB" sz="32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endParaRPr lang="en-GB" sz="3200" b="1" dirty="0">
              <a:latin typeface="HP Simplified Hans" panose="020B0500000000000000" pitchFamily="34" charset="-122"/>
              <a:ea typeface="HP Simplified Hans" panose="020B0500000000000000" pitchFamily="34" charset="-122"/>
            </a:endParaRPr>
          </a:p>
          <a:p>
            <a:pPr marL="266700"/>
            <a:r>
              <a:rPr lang="en-GB" sz="2800" b="1" dirty="0">
                <a:latin typeface="HP Simplified Hans" panose="020B0500000000000000" pitchFamily="34" charset="-122"/>
                <a:ea typeface="HP Simplified Hans" panose="020B0500000000000000" pitchFamily="34" charset="-122"/>
              </a:rPr>
              <a:t>One respondent reported having to move 10 times, and one respondent reported having to move 14 times.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7B7B9FF0-C9C3-85B1-D1BD-32B578E84C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8858100"/>
              </p:ext>
            </p:extLst>
          </p:nvPr>
        </p:nvGraphicFramePr>
        <p:xfrm>
          <a:off x="5887237" y="175495"/>
          <a:ext cx="6100030" cy="6465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2" name="Picture 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378D5B2F-2E94-D55B-22B7-5FC8540BBD0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968"/>
          <a:stretch>
            <a:fillRect/>
          </a:stretch>
        </p:blipFill>
        <p:spPr>
          <a:xfrm>
            <a:off x="10363144" y="69449"/>
            <a:ext cx="1828856" cy="82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354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490</Words>
  <Application>Microsoft Office PowerPoint</Application>
  <PresentationFormat>Widescreen</PresentationFormat>
  <Paragraphs>88</Paragraphs>
  <Slides>19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HP Simplified Hans</vt:lpstr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Suzanne Muna</dc:creator>
  <cp:lastModifiedBy>Suzanne Muna</cp:lastModifiedBy>
  <cp:revision>9</cp:revision>
  <dcterms:created xsi:type="dcterms:W3CDTF">2025-07-04T10:16:01Z</dcterms:created>
  <dcterms:modified xsi:type="dcterms:W3CDTF">2025-07-11T09:20:09Z</dcterms:modified>
</cp:coreProperties>
</file>