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21"/>
    <p:restoredTop sz="96405"/>
  </p:normalViewPr>
  <p:slideViewPr>
    <p:cSldViewPr snapToGrid="0">
      <p:cViewPr varScale="1">
        <p:scale>
          <a:sx n="157" d="100"/>
          <a:sy n="157" d="100"/>
        </p:scale>
        <p:origin x="192" y="4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dirty="0"/>
              <a:t>7/16/26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dirty="0"/>
              <a:t>7/16/26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dirty="0"/>
              <a:t>7/16/26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dirty="0"/>
              <a:t>7/16/26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dirty="0"/>
              <a:t>7/16/26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dirty="0"/>
              <a:t>7/16/26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dirty="0"/>
              <a:t>7/16/26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dirty="0"/>
              <a:t>7/16/26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dirty="0"/>
              <a:t>7/16/26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dirty="0"/>
              <a:t>7/16/26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dirty="0"/>
              <a:t>7/16/26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CBC1C18-307B-4F68-A007-B5B542270E8D}" type="datetimeFigureOut">
              <a:rPr lang="en-US" dirty="0"/>
              <a:t>7/16/26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aselaw.nationalarchives.gov.uk/ukut/lc/2026/235?tribunal=ukut%2Flc" TargetMode="External"/><Relationship Id="rId2" Type="http://schemas.openxmlformats.org/officeDocument/2006/relationships/hyperlink" Target="https://assets.publishing.service.gov.uk/media/686fade110d550c668de3dd5/Viridian_-_s.27A.pdf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hqnetwork.co.uk/wp-content/uploads/2025/10/251009-Viridian-Apartments-SO-leaseholders-v-NHG-&#8211;-a-shared-owner-perspective-Sue-Phillips-and-Jennifer-Docherty.pdf" TargetMode="External"/><Relationship Id="rId3" Type="http://schemas.openxmlformats.org/officeDocument/2006/relationships/hyperlink" Target="https://www.property118.com/shared-owners-win-service-charge-appeal/" TargetMode="External"/><Relationship Id="rId7" Type="http://schemas.openxmlformats.org/officeDocument/2006/relationships/hyperlink" Target="https://www.insidehousing.co.uk/news/significant-ruling-is-warning-for-sector-after-london-landlord-loses-appeal-to-pass-service-charges-for-private-flats-on-to-shared-owners-97875" TargetMode="External"/><Relationship Id="rId2" Type="http://schemas.openxmlformats.org/officeDocument/2006/relationships/hyperlink" Target="https://www.mylondon.news/news/south-london-news/south-london-leaseholders-victorious-david-3428381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housingtoday.co.uk/nhg-loses-legal-bid-to-charge-shared-ownership-leaseholders-for-amenities-used-by-private-flat-owners-in-block/5143163.article" TargetMode="External"/><Relationship Id="rId5" Type="http://schemas.openxmlformats.org/officeDocument/2006/relationships/hyperlink" Target="https://www.dda.law/legal-updates/pdf/viridian-apartments-v-notting-hill-genesis-housing-association-lon-00bj-lsc-2024-0256-when-the-lease-said-block-v1-not-please-fund-the-lifestyle-wing" TargetMode="External"/><Relationship Id="rId4" Type="http://schemas.openxmlformats.org/officeDocument/2006/relationships/hyperlink" Target="https://www.localgovernmentlawyer.co.uk/property/404-property-news/101098-social-landlord-loses-appeal-over-charges-for-services-leaseholders-were-unable-to-access" TargetMode="External"/><Relationship Id="rId9" Type="http://schemas.openxmlformats.org/officeDocument/2006/relationships/hyperlink" Target="https://www.linkedin.com/posts/sue-phillips-fcca-2b551634_an-interesting-morning-at-the-royal-courts-activity-7459995668523212800-YGD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C5B83-D0E1-64A1-8794-981A4AA648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5131" y="3428998"/>
            <a:ext cx="5964743" cy="2268559"/>
          </a:xfrm>
        </p:spPr>
        <p:txBody>
          <a:bodyPr>
            <a:normAutofit fontScale="90000"/>
          </a:bodyPr>
          <a:lstStyle/>
          <a:p>
            <a:r>
              <a:rPr lang="en-GB" dirty="0"/>
              <a:t>V1 Leaseholders vs. NHG</a:t>
            </a:r>
            <a:br>
              <a:rPr lang="en-GB" dirty="0"/>
            </a:br>
            <a:r>
              <a:rPr lang="en-GB" dirty="0"/>
              <a:t>FTT and UTT wins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5A4C95-E823-518A-3E63-53BFEFC3BA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Viridian Apartments, SW8 4DG</a:t>
            </a:r>
          </a:p>
        </p:txBody>
      </p:sp>
    </p:spTree>
    <p:extLst>
      <p:ext uri="{BB962C8B-B14F-4D97-AF65-F5344CB8AC3E}">
        <p14:creationId xmlns:p14="http://schemas.microsoft.com/office/powerpoint/2010/main" val="493516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24102-7A35-E593-B937-7E89B4123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3437" y="189674"/>
            <a:ext cx="7958331" cy="1077229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Context to the Service Charge Dispute</a:t>
            </a:r>
            <a:br>
              <a:rPr lang="en-GB" dirty="0"/>
            </a:br>
            <a:r>
              <a:rPr lang="en-GB" dirty="0"/>
              <a:t>Shared Ownership Block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47FFB23-37FA-D79D-6AD4-B02173AC66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71536" y="2860675"/>
            <a:ext cx="4920464" cy="39973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A109EB4-5663-7467-4A02-C5316F1249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39084"/>
            <a:ext cx="7271536" cy="541891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3DF7B72-D393-F335-7320-DF71FAF31897}"/>
              </a:ext>
            </a:extLst>
          </p:cNvPr>
          <p:cNvSpPr/>
          <p:nvPr/>
        </p:nvSpPr>
        <p:spPr>
          <a:xfrm rot="2982469">
            <a:off x="8081020" y="4770491"/>
            <a:ext cx="1198680" cy="78590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4715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E76C2-4240-E1A7-FC06-404F10A13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9ACA95-F163-A1F4-0125-A71640F3EC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2181" y="1772822"/>
            <a:ext cx="4707958" cy="4277122"/>
          </a:xfrm>
        </p:spPr>
        <p:txBody>
          <a:bodyPr>
            <a:normAutofit fontScale="92500" lnSpcReduction="10000"/>
          </a:bodyPr>
          <a:lstStyle/>
          <a:p>
            <a:r>
              <a:rPr lang="en-GB" sz="2400" dirty="0"/>
              <a:t>NHG’s Headlease includes liability for the Estate</a:t>
            </a:r>
          </a:p>
          <a:p>
            <a:r>
              <a:rPr lang="en-GB" sz="2400" dirty="0"/>
              <a:t>Shared Ownership leases only make provision for the Block</a:t>
            </a:r>
          </a:p>
          <a:p>
            <a:r>
              <a:rPr lang="en-GB" sz="2400" dirty="0"/>
              <a:t>Sales documentation from 2008 aligns with the shared ownership leases</a:t>
            </a:r>
          </a:p>
          <a:p>
            <a:r>
              <a:rPr lang="en-GB" sz="2400" dirty="0"/>
              <a:t>Estate cost started to be passed on in 2014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213AF6-195F-2655-7DFC-2C69EB18CE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72625" cy="6881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7563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71DFE-8EF7-D397-2B98-6E9174546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F413B5-149D-1BA2-6DB6-6822C895AE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sz="2800" dirty="0"/>
              <a:t>Get together – raise collective dispute (strength in numbers!)</a:t>
            </a:r>
          </a:p>
          <a:p>
            <a:r>
              <a:rPr lang="en-GB" sz="2800" dirty="0"/>
              <a:t>Get legal advice and write formally to housing association</a:t>
            </a:r>
          </a:p>
          <a:p>
            <a:r>
              <a:rPr lang="en-GB" sz="2800" dirty="0"/>
              <a:t>If unsuccessful, apply to first tier tribunal (property) FTT</a:t>
            </a:r>
          </a:p>
          <a:p>
            <a:r>
              <a:rPr lang="en-GB" sz="2800" dirty="0"/>
              <a:t>Ensure proper legal representation at FTT despite the cost</a:t>
            </a:r>
          </a:p>
        </p:txBody>
      </p:sp>
    </p:spTree>
    <p:extLst>
      <p:ext uri="{BB962C8B-B14F-4D97-AF65-F5344CB8AC3E}">
        <p14:creationId xmlns:p14="http://schemas.microsoft.com/office/powerpoint/2010/main" val="3345822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5D08D-F52A-9CBB-718A-6CB299FAA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Outcome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EB3713-8AAA-A88E-D882-E9CC79AF8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3343" y="1582309"/>
            <a:ext cx="8176796" cy="4579951"/>
          </a:xfrm>
        </p:spPr>
        <p:txBody>
          <a:bodyPr>
            <a:normAutofit fontScale="92500"/>
          </a:bodyPr>
          <a:lstStyle/>
          <a:p>
            <a:r>
              <a:rPr lang="en-GB" sz="2400" dirty="0"/>
              <a:t>Win at FTT (July 2025) – which NHG appealed on 5 grounds</a:t>
            </a:r>
          </a:p>
          <a:p>
            <a:r>
              <a:rPr lang="en-GB" sz="2400" dirty="0"/>
              <a:t>Win at UTT  (June 2026) – all grounds for appeal dismissed</a:t>
            </a:r>
          </a:p>
          <a:p>
            <a:r>
              <a:rPr lang="en-GB" sz="2400" dirty="0"/>
              <a:t>FTT: </a:t>
            </a:r>
            <a:r>
              <a:rPr lang="en-GB" sz="2400" dirty="0">
                <a:hlinkClick r:id="rId2"/>
              </a:rPr>
              <a:t>https://assets.publishing.service.gov.uk/media/686fade110d550c668de3dd5/Viridian_-_s.27A.pdf</a:t>
            </a:r>
            <a:r>
              <a:rPr lang="en-GB" sz="2400" dirty="0"/>
              <a:t> </a:t>
            </a:r>
          </a:p>
          <a:p>
            <a:r>
              <a:rPr lang="en-GB" sz="2400" dirty="0"/>
              <a:t>UTT: </a:t>
            </a:r>
            <a:r>
              <a:rPr lang="en-GB" sz="2400" dirty="0">
                <a:hlinkClick r:id="rId3"/>
              </a:rPr>
              <a:t>https://caselaw.nationalarchives.gov.uk/ukut/lc/2026/235?tribunal=ukut%2Flc</a:t>
            </a:r>
            <a:r>
              <a:rPr lang="en-GB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54430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607EB-2BEF-C5CF-8726-6995EA1E3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Top Tips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8310A7-6539-9A7D-F53B-1CF7C2AC27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sz="2800" dirty="0"/>
              <a:t>Pay under protest - put this in writing early and keep a record</a:t>
            </a:r>
          </a:p>
          <a:p>
            <a:r>
              <a:rPr lang="en-GB" sz="2800" dirty="0"/>
              <a:t>Coordinate action as a group and share the cost</a:t>
            </a:r>
          </a:p>
          <a:p>
            <a:r>
              <a:rPr lang="en-GB" sz="2800" dirty="0"/>
              <a:t>Raise disputes early and pursue FTT if no action from</a:t>
            </a:r>
          </a:p>
          <a:p>
            <a:r>
              <a:rPr lang="en-GB" sz="2800" dirty="0"/>
              <a:t>At FTT, provide witness statements (you have to be questioned)</a:t>
            </a:r>
          </a:p>
          <a:p>
            <a:r>
              <a:rPr lang="en-GB" sz="2800" dirty="0"/>
              <a:t>Involve the press </a:t>
            </a:r>
          </a:p>
          <a:p>
            <a:r>
              <a:rPr lang="en-GB" sz="2800" dirty="0"/>
              <a:t>Crowd funding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3887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F2C49-F84D-1778-EC7E-438705E24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2AB40C-541B-5F6A-D8CC-1FABD7BFEF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GB" dirty="0"/>
              <a:t>My London/The Standard: </a:t>
            </a:r>
            <a:r>
              <a:rPr lang="en-GB" dirty="0">
                <a:hlinkClick r:id="rId2"/>
              </a:rPr>
              <a:t>https://www.mylondon.news/news/south-london-news/south-london-leaseholders-victorious-david-34283814</a:t>
            </a:r>
            <a:r>
              <a:rPr lang="en-GB" dirty="0"/>
              <a:t> </a:t>
            </a:r>
          </a:p>
          <a:p>
            <a:r>
              <a:rPr lang="en-GB" dirty="0"/>
              <a:t>Property 118: </a:t>
            </a:r>
            <a:r>
              <a:rPr lang="en-GB" dirty="0">
                <a:hlinkClick r:id="rId3"/>
              </a:rPr>
              <a:t>https://www.property118.com/shared-owners-win-service-charge-appeal/</a:t>
            </a:r>
            <a:endParaRPr lang="en-GB" dirty="0"/>
          </a:p>
          <a:p>
            <a:r>
              <a:rPr lang="en-GB" dirty="0"/>
              <a:t>Local Government Lawyer </a:t>
            </a:r>
            <a:r>
              <a:rPr lang="en-GB" dirty="0">
                <a:hlinkClick r:id="rId4"/>
              </a:rPr>
              <a:t>https://www.localgovernmentlawyer.co.uk/property/404-property-news/101098-social-landlord-loses-appeal-over-charges-for-services-leaseholders-were-unable-to-access</a:t>
            </a:r>
            <a:r>
              <a:rPr lang="en-GB" dirty="0"/>
              <a:t> </a:t>
            </a:r>
          </a:p>
          <a:p>
            <a:r>
              <a:rPr lang="en-GB" dirty="0"/>
              <a:t>Davies &amp; Davies </a:t>
            </a:r>
            <a:r>
              <a:rPr lang="en-GB" dirty="0">
                <a:hlinkClick r:id="rId5"/>
              </a:rPr>
              <a:t>https://www.dda.law/legal-updates/pdf/viridian-apartments-v-notting-hill-genesis-housing-association-lon-00bj-lsc-2024-0256-when-the-lease-said-block-v1-not-please-fund-the-lifestyle-wing</a:t>
            </a:r>
            <a:r>
              <a:rPr lang="en-GB" dirty="0"/>
              <a:t> </a:t>
            </a:r>
          </a:p>
          <a:p>
            <a:r>
              <a:rPr lang="en-GB" dirty="0"/>
              <a:t>Housing Today </a:t>
            </a:r>
            <a:r>
              <a:rPr lang="en-GB" dirty="0">
                <a:hlinkClick r:id="rId6"/>
              </a:rPr>
              <a:t>https://www.housingtoday.co.uk/nhg-loses-legal-bid-to-charge-shared-ownership-leaseholders-for-amenities-used-by-private-flat-owners-in-block/5143163.article</a:t>
            </a:r>
            <a:endParaRPr lang="en-GB" dirty="0"/>
          </a:p>
          <a:p>
            <a:r>
              <a:rPr lang="en-GB" dirty="0"/>
              <a:t>Inside Housing </a:t>
            </a:r>
            <a:r>
              <a:rPr lang="en-GB" dirty="0">
                <a:hlinkClick r:id="rId7"/>
              </a:rPr>
              <a:t>https://www.insidehousing.co.uk/news/significant-ruling-is-warning-for-sector-after-london-landlord-loses-appeal-to-pass-service-charges-for-private-flats-on-to-shared-owners-97875</a:t>
            </a:r>
            <a:endParaRPr lang="en-GB" dirty="0"/>
          </a:p>
          <a:p>
            <a:r>
              <a:rPr lang="en-GB" dirty="0"/>
              <a:t>HQN </a:t>
            </a:r>
            <a:r>
              <a:rPr lang="en-GB" dirty="0">
                <a:hlinkClick r:id="rId8"/>
              </a:rPr>
              <a:t>https://hqnetwork.co.uk/wp-content/uploads/2025/10/251009-Viridian-Apartments-SO-leaseholders-v-NHG-–-a-shared-owner-perspective-Sue-Phillips-and-Jennifer-Docherty.pdf</a:t>
            </a:r>
            <a:r>
              <a:rPr lang="en-GB" dirty="0"/>
              <a:t> </a:t>
            </a:r>
          </a:p>
          <a:p>
            <a:r>
              <a:rPr lang="en-GB" dirty="0"/>
              <a:t>Shared Ownership Resources </a:t>
            </a:r>
            <a:r>
              <a:rPr lang="en-GB" dirty="0">
                <a:hlinkClick r:id="rId9"/>
              </a:rPr>
              <a:t>https://www.linkedin.com/posts/sue-phillips-fcca-2b551634_an-interesting-morning-at-the-royal-courts-activity-7459995668523212800-YGDR</a:t>
            </a:r>
            <a:r>
              <a:rPr lang="en-GB" dirty="0"/>
              <a:t> 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79893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</TotalTime>
  <Words>364</Words>
  <Application>Microsoft Macintosh PowerPoint</Application>
  <PresentationFormat>Widescreen</PresentationFormat>
  <Paragraphs>34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MS Shell Dlg 2</vt:lpstr>
      <vt:lpstr>Wingdings</vt:lpstr>
      <vt:lpstr>Wingdings 3</vt:lpstr>
      <vt:lpstr>Madison</vt:lpstr>
      <vt:lpstr>V1 Leaseholders vs. NHG FTT and UTT wins</vt:lpstr>
      <vt:lpstr>Context to the Service Charge Dispute Shared Ownership Block</vt:lpstr>
      <vt:lpstr>Issues</vt:lpstr>
      <vt:lpstr>Process</vt:lpstr>
      <vt:lpstr>Outcome</vt:lpstr>
      <vt:lpstr>Top Tips</vt:lpstr>
      <vt:lpstr>Press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V1 Leaseholders vs. NHG FTT and UTT wins</dc:title>
  <dc:creator>Janine Streuli</dc:creator>
  <cp:lastModifiedBy>Janine Streuli</cp:lastModifiedBy>
  <cp:revision>8</cp:revision>
  <dcterms:created xsi:type="dcterms:W3CDTF">2026-07-16T14:15:54Z</dcterms:created>
  <dcterms:modified xsi:type="dcterms:W3CDTF">2026-07-16T18:46:04Z</dcterms:modified>
</cp:coreProperties>
</file>